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Default Extension="xlsx" ContentType="application/vnd.openxmlformats-officedocument.spreadsheetml.sheet"/>
  <Override PartName="/ppt/charts/chart3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697" r:id="rId2"/>
    <p:sldId id="726" r:id="rId3"/>
    <p:sldId id="709" r:id="rId4"/>
    <p:sldId id="710" r:id="rId5"/>
    <p:sldId id="727" r:id="rId6"/>
    <p:sldId id="724" r:id="rId7"/>
    <p:sldId id="728" r:id="rId8"/>
    <p:sldId id="712" r:id="rId9"/>
    <p:sldId id="730" r:id="rId10"/>
    <p:sldId id="725" r:id="rId11"/>
    <p:sldId id="729" r:id="rId12"/>
    <p:sldId id="720" r:id="rId13"/>
  </p:sldIdLst>
  <p:sldSz cx="12192000" cy="6858000"/>
  <p:notesSz cx="6858000" cy="9144000"/>
  <p:defaultTextStyle>
    <a:defPPr>
      <a:defRPr lang="ko-K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5463"/>
    <a:srgbClr val="FF8A00"/>
    <a:srgbClr val="EA8010"/>
    <a:srgbClr val="231F20"/>
    <a:srgbClr val="91BA5B"/>
    <a:srgbClr val="A6A6A6"/>
    <a:srgbClr val="5B9BD5"/>
    <a:srgbClr val="A9D18E"/>
    <a:srgbClr val="FFC000"/>
    <a:srgbClr val="C5CB9D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0658" autoAdjust="0"/>
    <p:restoredTop sz="94662" autoAdjust="0"/>
  </p:normalViewPr>
  <p:slideViewPr>
    <p:cSldViewPr snapToGrid="0">
      <p:cViewPr varScale="1">
        <p:scale>
          <a:sx n="114" d="100"/>
          <a:sy n="114" d="100"/>
        </p:scale>
        <p:origin x="-714" y="-96"/>
      </p:cViewPr>
      <p:guideLst>
        <p:guide orient="horz" pos="2131"/>
        <p:guide pos="3846"/>
        <p:guide pos="7378"/>
        <p:guide pos="362"/>
        <p:guide pos="483"/>
        <p:guide pos="70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>
        <c:manualLayout>
          <c:layoutTarget val="inner"/>
          <c:xMode val="edge"/>
          <c:yMode val="edge"/>
          <c:x val="3.1401655723665434E-2"/>
          <c:y val="7.9086115992970121E-2"/>
          <c:w val="0.9371966885526688"/>
          <c:h val="0.70064440538957262"/>
        </c:manualLayout>
      </c:layout>
      <c:barChart>
        <c:barDir val="col"/>
        <c:grouping val="clustered"/>
        <c:ser>
          <c:idx val="0"/>
          <c:order val="0"/>
          <c:tx>
            <c:strRef>
              <c:f>Sheet1!$A$2</c:f>
              <c:strCache>
                <c:ptCount val="1"/>
                <c:pt idx="0">
                  <c:v>收入（百万美元）</c:v>
                </c:pt>
              </c:strCache>
            </c:strRef>
          </c:tx>
          <c:spPr>
            <a:solidFill>
              <a:srgbClr val="FF8A00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cap="none" spc="0" normalizeH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Sheet1!$B$1:$F$1</c:f>
              <c:numCache>
                <c:formatCode>General</c:formatCod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Sheet1!$B$2:$F$2</c:f>
              <c:numCache>
                <c:formatCode>General</c:formatCode>
                <c:ptCount val="5"/>
                <c:pt idx="0">
                  <c:v>38641.699999999997</c:v>
                </c:pt>
                <c:pt idx="1">
                  <c:v>39116.1</c:v>
                </c:pt>
                <c:pt idx="2">
                  <c:v>36664.800000000003</c:v>
                </c:pt>
                <c:pt idx="3">
                  <c:v>23217.3</c:v>
                </c:pt>
                <c:pt idx="4">
                  <c:v>38264.699999999997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利润（百万美元）</c:v>
                </c:pt>
              </c:strCache>
            </c:strRef>
          </c:tx>
          <c:spPr>
            <a:solidFill>
              <a:srgbClr val="91BA5B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cap="none" spc="0" normalizeH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Sheet1!$B$1:$F$1</c:f>
              <c:numCache>
                <c:formatCode>General</c:formatCode>
                <c:ptCount val="5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  <c:pt idx="4">
                  <c:v>2016</c:v>
                </c:pt>
              </c:numCache>
            </c:numRef>
          </c:cat>
          <c:val>
            <c:numRef>
              <c:f>Sheet1!$B$3:$F$3</c:f>
              <c:numCache>
                <c:formatCode>General</c:formatCode>
                <c:ptCount val="5"/>
                <c:pt idx="0">
                  <c:v>2784.9</c:v>
                </c:pt>
                <c:pt idx="1">
                  <c:v>3796.4</c:v>
                </c:pt>
                <c:pt idx="2">
                  <c:v>2444</c:v>
                </c:pt>
                <c:pt idx="3">
                  <c:v>1560.6</c:v>
                </c:pt>
                <c:pt idx="4">
                  <c:v>4015.6</c:v>
                </c:pt>
              </c:numCache>
            </c:numRef>
          </c:val>
        </c:ser>
        <c:dLbls>
          <c:showVal val="1"/>
        </c:dLbls>
        <c:gapWidth val="75"/>
        <c:axId val="106869504"/>
        <c:axId val="106871040"/>
      </c:barChart>
      <c:catAx>
        <c:axId val="106869504"/>
        <c:scaling>
          <c:orientation val="minMax"/>
        </c:scaling>
        <c:axPos val="b"/>
        <c:numFmt formatCode="General" sourceLinked="0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  <c:crossAx val="106871040"/>
        <c:crosses val="autoZero"/>
        <c:auto val="1"/>
        <c:lblAlgn val="ctr"/>
        <c:lblOffset val="100"/>
      </c:catAx>
      <c:valAx>
        <c:axId val="106871040"/>
        <c:scaling>
          <c:orientation val="minMax"/>
        </c:scaling>
        <c:delete val="1"/>
        <c:axPos val="l"/>
        <c:numFmt formatCode="General" sourceLinked="1"/>
        <c:majorTickMark val="none"/>
        <c:tickLblPos val="nextTo"/>
        <c:crossAx val="106869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</c:legendEntry>
      <c:layout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1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chemeClr val="tx1">
                    <a:lumMod val="65000"/>
                    <a:lumOff val="35000"/>
                  </a:schemeClr>
                </a:solidFill>
              </a:uFill>
              <a:latin typeface="+mn-lt"/>
              <a:ea typeface="微软雅黑" panose="020B0503020204020204" charset="-122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中国加油站市场规模</a:t>
            </a:r>
          </a:p>
        </c:rich>
      </c:tx>
      <c:layout>
        <c:manualLayout>
          <c:xMode val="edge"/>
          <c:yMode val="edge"/>
          <c:x val="0.30823281559706112"/>
          <c:y val="4.5495905368516812E-3"/>
        </c:manualLayout>
      </c:layout>
      <c:spPr>
        <a:noFill/>
        <a:ln>
          <a:noFill/>
        </a:ln>
        <a:effectLst/>
      </c:spPr>
    </c:title>
    <c:plotArea>
      <c:layout>
        <c:manualLayout>
          <c:layoutTarget val="inner"/>
          <c:xMode val="edge"/>
          <c:yMode val="edge"/>
          <c:x val="0.22571533852512915"/>
          <c:y val="0.27343039126478613"/>
          <c:w val="0.63984674329501923"/>
          <c:h val="0.57876857749469224"/>
        </c:manualLayout>
      </c:layout>
      <c:barChart>
        <c:barDir val="col"/>
        <c:grouping val="percentStacked"/>
        <c:ser>
          <c:idx val="0"/>
          <c:order val="0"/>
          <c:tx>
            <c:strRef>
              <c:f>Sheet1!$A$2</c:f>
              <c:strCache>
                <c:ptCount val="1"/>
                <c:pt idx="0">
                  <c:v>各位领导资源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tx1"/>
              </a:solidFill>
            </a:ln>
            <a:effectLst/>
          </c:spPr>
          <c:dPt>
            <c:idx val="1"/>
            <c:spPr>
              <a:solidFill>
                <a:schemeClr val="accent6"/>
              </a:solidFill>
              <a:ln>
                <a:solidFill>
                  <a:schemeClr val="tx1"/>
                </a:solidFill>
              </a:ln>
              <a:effectLst/>
            </c:spPr>
          </c:dPt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cap="none" spc="0" normalizeH="0" baseline="0">
                    <a:solidFill>
                      <a:schemeClr val="bg1"/>
                    </a:solidFill>
                    <a:uFill>
                      <a:solidFill>
                        <a:schemeClr val="bg1"/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ctr"/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资源作价</c:v>
                </c:pt>
                <c:pt idx="1">
                  <c:v>剩余比例出资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0.2</c:v>
                </c:pt>
                <c:pt idx="1">
                  <c:v>0.2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西航石化资质</c:v>
                </c:pt>
              </c:strCache>
            </c:strRef>
          </c:tx>
          <c:spPr>
            <a:solidFill>
              <a:schemeClr val="accent4"/>
            </a:solidFill>
            <a:ln>
              <a:solidFill>
                <a:schemeClr val="tx1"/>
              </a:solidFill>
            </a:ln>
            <a:effectLst/>
          </c:spPr>
          <c:dPt>
            <c:idx val="1"/>
            <c:spPr>
              <a:solidFill>
                <a:schemeClr val="accent6"/>
              </a:solidFill>
              <a:ln>
                <a:solidFill>
                  <a:schemeClr val="tx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5.0163029847002721E-3"/>
                  <c:y val="0"/>
                </c:manualLayout>
              </c:layout>
              <c:dLblPos val="ctr"/>
              <c:showVal val="1"/>
            </c:dLbl>
            <c:dLbl>
              <c:idx val="1"/>
              <c:layout>
                <c:manualLayout>
                  <c:x val="-0.31351913403601078"/>
                  <c:y val="-1.9771486247530185E-2"/>
                </c:manualLayout>
              </c:layout>
              <c:tx>
                <c:rich>
                  <a:bodyPr/>
                  <a:lstStyle/>
                  <a:p>
                    <a:r>
                      <a:rPr lang="en-US" altLang="en-US" dirty="0" smtClean="0"/>
                      <a:t>75</a:t>
                    </a:r>
                    <a:r>
                      <a:rPr altLang="en-US" dirty="0" smtClean="0"/>
                      <a:t>.00</a:t>
                    </a:r>
                    <a:r>
                      <a:rPr altLang="en-US" dirty="0"/>
                      <a:t>%</a:t>
                    </a:r>
                  </a:p>
                </c:rich>
              </c:tx>
              <c:dLblPos val="ctr"/>
              <c:showVal val="1"/>
            </c:dLbl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cap="none" spc="0" normalizeH="0" baseline="0">
                    <a:solidFill>
                      <a:schemeClr val="bg1"/>
                    </a:solidFill>
                    <a:uFill>
                      <a:solidFill>
                        <a:schemeClr val="bg1"/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ctr"/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资源作价</c:v>
                </c:pt>
                <c:pt idx="1">
                  <c:v>剩余比例出资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0.05</c:v>
                </c:pt>
                <c:pt idx="1">
                  <c:v>0.8</c:v>
                </c:pt>
              </c:numCache>
            </c:numRef>
          </c:val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剩余比例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dLbls>
            <c:delete val="1"/>
          </c:dLbls>
          <c:cat>
            <c:strRef>
              <c:f>Sheet1!$B$1:$C$1</c:f>
              <c:strCache>
                <c:ptCount val="2"/>
                <c:pt idx="0">
                  <c:v>资源作价</c:v>
                </c:pt>
                <c:pt idx="1">
                  <c:v>剩余比例出资</c:v>
                </c:pt>
              </c:strCache>
            </c:strRef>
          </c:cat>
          <c:val>
            <c:numRef>
              <c:f>Sheet1!$B$4:$C$4</c:f>
              <c:numCache>
                <c:formatCode>General</c:formatCode>
                <c:ptCount val="2"/>
                <c:pt idx="0">
                  <c:v>0.75000000000000022</c:v>
                </c:pt>
                <c:pt idx="1">
                  <c:v>0</c:v>
                </c:pt>
              </c:numCache>
            </c:numRef>
          </c:val>
        </c:ser>
        <c:dLbls>
          <c:showVal val="1"/>
        </c:dLbls>
        <c:gapWidth val="107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120023680"/>
        <c:axId val="120033664"/>
      </c:barChart>
      <c:catAx>
        <c:axId val="120023680"/>
        <c:scaling>
          <c:orientation val="minMax"/>
        </c:scaling>
        <c:axPos val="b"/>
        <c:numFmt formatCode="0.00%" sourceLinked="0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4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  <c:crossAx val="120033664"/>
        <c:crosses val="autoZero"/>
        <c:auto val="1"/>
        <c:lblAlgn val="ctr"/>
        <c:lblOffset val="100"/>
      </c:catAx>
      <c:valAx>
        <c:axId val="120033664"/>
        <c:scaling>
          <c:orientation val="minMax"/>
        </c:scaling>
        <c:delete val="1"/>
        <c:axPos val="l"/>
        <c:numFmt formatCode="0%" sourceLinked="1"/>
        <c:tickLblPos val="nextTo"/>
        <c:crossAx val="120023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0274427186568706"/>
          <c:y val="0.13466787989081"/>
          <c:w val="0.8872927307928008"/>
          <c:h val="9.0081892629663304E-2"/>
        </c:manualLayout>
      </c:layout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4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chemeClr val="tx1">
                    <a:lumMod val="65000"/>
                    <a:lumOff val="35000"/>
                  </a:schemeClr>
                </a:solidFill>
              </a:uFill>
              <a:latin typeface="+mn-lt"/>
              <a:ea typeface="微软雅黑" panose="020B0503020204020204" charset="-122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style val="18"/>
  <c:chart>
    <c:title>
      <c:layout/>
      <c:txPr>
        <a:bodyPr/>
        <a:lstStyle/>
        <a:p>
          <a:pPr>
            <a:defRPr>
              <a:latin typeface="微软雅黑"/>
              <a:ea typeface="微软雅黑"/>
              <a:cs typeface="微软雅黑"/>
            </a:defRPr>
          </a:pPr>
          <a:endParaRPr lang="zh-CN"/>
        </a:p>
      </c:txPr>
    </c:title>
    <c:plotArea>
      <c:layout/>
      <c:pie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收益共享分配方式</c:v>
                </c:pt>
              </c:strCache>
            </c:strRef>
          </c:tx>
          <c:dPt>
            <c:idx val="0"/>
            <c:explosion val="25"/>
            <c:spPr>
              <a:solidFill>
                <a:schemeClr val="accent6"/>
              </a:solidFill>
            </c:spPr>
          </c:dPt>
          <c:dLbls>
            <c:dLbl>
              <c:idx val="0"/>
              <c:layout>
                <c:manualLayout>
                  <c:x val="-0.150186125891353"/>
                  <c:y val="-1.1724927889258682E-3"/>
                </c:manualLayout>
              </c:layout>
              <c:numFmt formatCode="0.00%" sourceLinked="0"/>
              <c:spPr/>
              <c:txPr>
                <a:bodyPr/>
                <a:lstStyle/>
                <a:p>
                  <a:pPr>
                    <a:defRPr sz="900" b="1" i="0" baseline="0">
                      <a:solidFill>
                        <a:schemeClr val="bg1"/>
                      </a:solidFill>
                      <a:ea typeface="微软雅黑"/>
                    </a:defRPr>
                  </a:pPr>
                  <a:endParaRPr lang="zh-CN"/>
                </a:p>
              </c:txPr>
              <c:showVal val="1"/>
            </c:dLbl>
            <c:dLbl>
              <c:idx val="1"/>
              <c:layout>
                <c:manualLayout>
                  <c:x val="0.15120346970427975"/>
                  <c:y val="9.5817604056706012E-3"/>
                </c:manualLayout>
              </c:layout>
              <c:numFmt formatCode="0.00%" sourceLinked="0"/>
              <c:spPr/>
              <c:txPr>
                <a:bodyPr/>
                <a:lstStyle/>
                <a:p>
                  <a:pPr>
                    <a:defRPr sz="900" b="1" i="0" baseline="0">
                      <a:solidFill>
                        <a:schemeClr val="bg1"/>
                      </a:solidFill>
                      <a:ea typeface="微软雅黑"/>
                    </a:defRPr>
                  </a:pPr>
                  <a:endParaRPr lang="zh-CN"/>
                </a:p>
              </c:txPr>
              <c:showVal val="1"/>
            </c:dLbl>
            <c:numFmt formatCode="0.00%" sourceLinked="0"/>
            <c:txPr>
              <a:bodyPr/>
              <a:lstStyle/>
              <a:p>
                <a:pPr>
                  <a:defRPr sz="1000" b="1" i="0" baseline="0">
                    <a:solidFill>
                      <a:schemeClr val="bg1"/>
                    </a:solidFill>
                    <a:ea typeface="微软雅黑"/>
                  </a:defRPr>
                </a:pPr>
                <a:endParaRPr lang="zh-CN"/>
              </a:p>
            </c:txPr>
            <c:showVal val="1"/>
            <c:showLeaderLines val="1"/>
          </c:dLbls>
          <c:cat>
            <c:strRef>
              <c:f>工作表1!$A$2:$A$3</c:f>
              <c:strCache>
                <c:ptCount val="2"/>
                <c:pt idx="0">
                  <c:v>西航石化</c:v>
                </c:pt>
                <c:pt idx="1">
                  <c:v>传化收益</c:v>
                </c:pt>
              </c:strCache>
            </c:strRef>
          </c:cat>
          <c:val>
            <c:numRef>
              <c:f>工作表1!$B$2:$B$3</c:f>
              <c:numCache>
                <c:formatCode>General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</c:ser>
        <c:firstSliceAng val="0"/>
      </c:pieChart>
    </c:plotArea>
    <c:legend>
      <c:legendPos val="r"/>
      <c:legendEntry>
        <c:idx val="0"/>
        <c:txPr>
          <a:bodyPr/>
          <a:lstStyle/>
          <a:p>
            <a:pPr>
              <a:defRPr sz="1200">
                <a:ea typeface="微软雅黑"/>
              </a:defRPr>
            </a:pPr>
            <a:endParaRPr lang="zh-CN"/>
          </a:p>
        </c:txPr>
      </c:legendEntry>
      <c:legendEntry>
        <c:idx val="1"/>
        <c:txPr>
          <a:bodyPr/>
          <a:lstStyle/>
          <a:p>
            <a:pPr>
              <a:defRPr sz="1200" b="1" i="0">
                <a:ea typeface="微软雅黑"/>
              </a:defRPr>
            </a:pPr>
            <a:endParaRPr lang="zh-CN"/>
          </a:p>
        </c:txPr>
      </c:legendEntry>
      <c:layout/>
    </c:legend>
    <c:plotVisOnly val="1"/>
    <c:dispBlanksAs val="zero"/>
  </c:chart>
  <c:txPr>
    <a:bodyPr/>
    <a:lstStyle/>
    <a:p>
      <a:pPr>
        <a:defRPr sz="1800"/>
      </a:pPr>
      <a:endParaRPr lang="zh-CN"/>
    </a:p>
  </c:txPr>
  <c:externalData r:id="rId1"/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pPr/>
              <a:t>2017/8/8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47828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2017/8/8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792650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3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3BFC9-37BC-400D-AD1A-8548763EB8E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fld id="{1CF3D908-6DDF-4BBA-A625-8B055FA29321}" type="datetimeFigureOut">
              <a:rPr lang="zh-CN" altLang="en-US" smtClean="0"/>
              <a:pPr/>
              <a:t>2017/8/8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B821BB6-FFC6-4F4F-BB7C-1255C9EBF2D9}" type="datetimeFigureOut">
              <a:rPr lang="zh-CN" altLang="en-US" smtClean="0"/>
              <a:pPr/>
              <a:t>2017/8/8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 latinLnBrk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C64BCCB-ADEB-4518-A4EE-F2D81D870D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Malgun Gothic" panose="020B0503020000020004" charset="-127"/>
        </a:defRPr>
      </a:lvl1pPr>
      <a:lvl2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2pPr>
      <a:lvl3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3pPr>
      <a:lvl4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4pPr>
      <a:lvl5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9pPr>
    </p:titleStyle>
    <p:bodyStyle>
      <a:lvl1pPr marL="228600" indent="-228600" algn="l" rtl="0" fontAlgn="base" latinLnBrk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1pPr>
      <a:lvl2pPr marL="6858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2pPr>
      <a:lvl3pPr marL="11430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3pPr>
      <a:lvl4pPr marL="16002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4pPr>
      <a:lvl5pPr marL="20574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3"/>
          <p:cNvSpPr txBox="1">
            <a:spLocks noChangeArrowheads="1"/>
          </p:cNvSpPr>
          <p:nvPr/>
        </p:nvSpPr>
        <p:spPr bwMode="auto">
          <a:xfrm>
            <a:off x="581827" y="1080541"/>
            <a:ext cx="7900988" cy="192052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48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西航石化 </a:t>
            </a:r>
            <a:r>
              <a:rPr lang="zh-CN" altLang="zh-CN" sz="48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48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传化物流合作方案</a:t>
            </a:r>
            <a:endParaRPr lang="zh-CN" altLang="en-US" sz="4800" b="1" dirty="0" smtClean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95631" y="3514725"/>
            <a:ext cx="4691136" cy="498475"/>
            <a:chOff x="938" y="6292"/>
            <a:chExt cx="10047" cy="785"/>
          </a:xfrm>
        </p:grpSpPr>
        <p:sp>
          <p:nvSpPr>
            <p:cNvPr id="6" name="Rectangle 5"/>
            <p:cNvSpPr/>
            <p:nvPr/>
          </p:nvSpPr>
          <p:spPr>
            <a:xfrm>
              <a:off x="938" y="6292"/>
              <a:ext cx="10047" cy="785"/>
            </a:xfrm>
            <a:prstGeom prst="rect">
              <a:avLst/>
            </a:prstGeom>
            <a:solidFill>
              <a:srgbClr val="FF8A00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sp>
          <p:nvSpPr>
            <p:cNvPr id="8196" name="Rectangle 3"/>
            <p:cNvSpPr txBox="1">
              <a:spLocks noChangeArrowheads="1"/>
            </p:cNvSpPr>
            <p:nvPr/>
          </p:nvSpPr>
          <p:spPr bwMode="auto">
            <a:xfrm>
              <a:off x="1100" y="6470"/>
              <a:ext cx="9723" cy="48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  跨界产业，合作共赢！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228421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3695" y="790798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5</a:t>
            </a: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站点合作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收益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共享方案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88945" y="846342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收益共享方案一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：每月统计成本和利润，按月分成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grpSp>
        <p:nvGrpSpPr>
          <p:cNvPr id="5" name="组合 153"/>
          <p:cNvGrpSpPr/>
          <p:nvPr/>
        </p:nvGrpSpPr>
        <p:grpSpPr>
          <a:xfrm>
            <a:off x="1577673" y="1432266"/>
            <a:ext cx="1072612" cy="873291"/>
            <a:chOff x="7919" y="3242"/>
            <a:chExt cx="2239" cy="1833"/>
          </a:xfrm>
        </p:grpSpPr>
        <p:sp>
          <p:nvSpPr>
            <p:cNvPr id="131" name="Oval 45"/>
            <p:cNvSpPr/>
            <p:nvPr/>
          </p:nvSpPr>
          <p:spPr>
            <a:xfrm>
              <a:off x="8123" y="3242"/>
              <a:ext cx="1832" cy="1833"/>
            </a:xfrm>
            <a:prstGeom prst="ellipse">
              <a:avLst/>
            </a:prstGeom>
            <a:solidFill>
              <a:srgbClr val="FF8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7919" y="3856"/>
              <a:ext cx="2239" cy="58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grpFill/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传化</a:t>
              </a:r>
              <a:r>
                <a:rPr lang="zh-CN" altLang="en-US" sz="12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收益</a:t>
              </a:r>
              <a:endParaRPr lang="zh-CN" altLang="en-US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52" name="Oval 45"/>
          <p:cNvSpPr/>
          <p:nvPr/>
        </p:nvSpPr>
        <p:spPr>
          <a:xfrm>
            <a:off x="1674681" y="2429809"/>
            <a:ext cx="892782" cy="869762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1407424" y="2732706"/>
            <a:ext cx="1421765" cy="27699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西航收益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aphicFrame>
        <p:nvGraphicFramePr>
          <p:cNvPr id="3" name="图表 2"/>
          <p:cNvGraphicFramePr/>
          <p:nvPr>
            <p:extLst>
              <p:ext uri="{D42A27DB-BD31-4B8C-83A1-F6EECF244321}">
                <p14:modId xmlns="" xmlns:p14="http://schemas.microsoft.com/office/powerpoint/2010/main" val="235241509"/>
              </p:ext>
            </p:extLst>
          </p:nvPr>
        </p:nvGraphicFramePr>
        <p:xfrm>
          <a:off x="7650053" y="1520401"/>
          <a:ext cx="3185747" cy="1848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1" name="圆角矩形 50"/>
          <p:cNvSpPr/>
          <p:nvPr/>
        </p:nvSpPr>
        <p:spPr>
          <a:xfrm rot="5400000">
            <a:off x="4226052" y="1560797"/>
            <a:ext cx="1107758" cy="464344"/>
          </a:xfrm>
          <a:prstGeom prst="roundRect">
            <a:avLst>
              <a:gd name="adj" fmla="val 50000"/>
            </a:avLst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" name="组合 108"/>
          <p:cNvGrpSpPr/>
          <p:nvPr/>
        </p:nvGrpSpPr>
        <p:grpSpPr>
          <a:xfrm>
            <a:off x="4563155" y="3347762"/>
            <a:ext cx="464344" cy="1132679"/>
            <a:chOff x="5971736" y="4338371"/>
            <a:chExt cx="619125" cy="1640205"/>
          </a:xfrm>
        </p:grpSpPr>
        <p:sp>
          <p:nvSpPr>
            <p:cNvPr id="54" name="圆角矩形 53"/>
            <p:cNvSpPr/>
            <p:nvPr/>
          </p:nvSpPr>
          <p:spPr>
            <a:xfrm rot="5400000">
              <a:off x="5461196" y="4848911"/>
              <a:ext cx="1640205" cy="619125"/>
            </a:xfrm>
            <a:prstGeom prst="roundRect">
              <a:avLst>
                <a:gd name="adj" fmla="val 50000"/>
              </a:avLst>
            </a:prstGeom>
            <a:solidFill>
              <a:srgbClr val="91BA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endParaRPr lang="zh-CN" altLang="en-US" sz="160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6104304" y="5482244"/>
              <a:ext cx="351000" cy="351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zh-CN" sz="14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3</a:t>
              </a:r>
              <a:endParaRPr lang="zh-CN" altLang="en-US" sz="1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57" name="圆角矩形 56"/>
          <p:cNvSpPr/>
          <p:nvPr/>
        </p:nvSpPr>
        <p:spPr>
          <a:xfrm>
            <a:off x="5520825" y="2620503"/>
            <a:ext cx="1172051" cy="464344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0" name="圆角矩形 59"/>
          <p:cNvSpPr/>
          <p:nvPr/>
        </p:nvSpPr>
        <p:spPr>
          <a:xfrm>
            <a:off x="2848430" y="2615392"/>
            <a:ext cx="1173480" cy="464344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4699466" y="1603105"/>
            <a:ext cx="184666" cy="679921"/>
          </a:xfrm>
          <a:prstGeom prst="rect">
            <a:avLst/>
          </a:prstGeom>
          <a:noFill/>
        </p:spPr>
        <p:txBody>
          <a:bodyPr vert="eaVert" wrap="square" lIns="0" tIns="0" rIns="0" bIns="0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统计收入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4663199" y="3383225"/>
            <a:ext cx="24765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计算利润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5636905" y="2766797"/>
            <a:ext cx="74231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扣除成本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3193123" y="2761762"/>
            <a:ext cx="947194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按股比分配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6919530" y="3357371"/>
            <a:ext cx="5081608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每月统计可分配利润后，按照股权比例进行分配。例如，上数投资比例确定后，股权比例</a:t>
            </a: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为</a:t>
            </a:r>
            <a:r>
              <a:rPr lang="en-US" altLang="zh-CN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50</a:t>
            </a:r>
            <a:r>
              <a:rPr lang="en-US" altLang="zh-CN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%</a:t>
            </a: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和</a:t>
            </a:r>
            <a:r>
              <a:rPr lang="en-US" altLang="zh-CN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50</a:t>
            </a:r>
            <a:r>
              <a:rPr lang="en-US" altLang="zh-CN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%</a:t>
            </a: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，即按照这个比例分配每月利润</a:t>
            </a:r>
          </a:p>
        </p:txBody>
      </p:sp>
      <p:sp>
        <p:nvSpPr>
          <p:cNvPr id="70" name="八角星 69"/>
          <p:cNvSpPr/>
          <p:nvPr/>
        </p:nvSpPr>
        <p:spPr>
          <a:xfrm>
            <a:off x="4136420" y="2432969"/>
            <a:ext cx="1307306" cy="857250"/>
          </a:xfrm>
          <a:prstGeom prst="star8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4450745" y="2798467"/>
            <a:ext cx="111442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分配方式</a:t>
            </a:r>
            <a:endParaRPr lang="zh-CN" altLang="en-US" sz="12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2931327" y="2731408"/>
            <a:ext cx="263250" cy="26325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zh-CN" sz="1400" b="1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3" name="椭圆 72"/>
          <p:cNvSpPr/>
          <p:nvPr/>
        </p:nvSpPr>
        <p:spPr>
          <a:xfrm>
            <a:off x="4658006" y="1318790"/>
            <a:ext cx="263250" cy="26325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zh-CN" sz="1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4" name="椭圆 73"/>
          <p:cNvSpPr/>
          <p:nvPr/>
        </p:nvSpPr>
        <p:spPr>
          <a:xfrm>
            <a:off x="6370419" y="2717145"/>
            <a:ext cx="263250" cy="26325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zh-CN" sz="1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Rectangle 1"/>
          <p:cNvSpPr/>
          <p:nvPr/>
        </p:nvSpPr>
        <p:spPr>
          <a:xfrm>
            <a:off x="403504" y="4538966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76" name="Rectangle 3"/>
          <p:cNvSpPr txBox="1">
            <a:spLocks noChangeArrowheads="1"/>
          </p:cNvSpPr>
          <p:nvPr/>
        </p:nvSpPr>
        <p:spPr bwMode="auto">
          <a:xfrm>
            <a:off x="498754" y="459451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收益共享方案二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：根据一定比例，按销售额分成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grpSp>
        <p:nvGrpSpPr>
          <p:cNvPr id="7" name="组合 215"/>
          <p:cNvGrpSpPr/>
          <p:nvPr/>
        </p:nvGrpSpPr>
        <p:grpSpPr>
          <a:xfrm>
            <a:off x="597233" y="5063941"/>
            <a:ext cx="5811956" cy="923290"/>
            <a:chOff x="984" y="2597"/>
            <a:chExt cx="8482" cy="1454"/>
          </a:xfrm>
        </p:grpSpPr>
        <p:sp>
          <p:nvSpPr>
            <p:cNvPr id="79" name="speed"/>
            <p:cNvSpPr txBox="1">
              <a:spLocks noChangeArrowheads="1"/>
            </p:cNvSpPr>
            <p:nvPr/>
          </p:nvSpPr>
          <p:spPr bwMode="auto">
            <a:xfrm>
              <a:off x="1914" y="2597"/>
              <a:ext cx="7552" cy="1454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l" eaLnBrk="1" latinLnBrk="1" hangingPunct="1">
                <a:lnSpc>
                  <a:spcPct val="150000"/>
                </a:lnSpc>
                <a:defRPr/>
              </a:pPr>
              <a:r>
                <a:rPr lang="zh-CN" altLang="en-US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确定历史近</a:t>
              </a:r>
              <a:r>
                <a:rPr lang="en-US" altLang="zh-CN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1</a:t>
              </a:r>
              <a:r>
                <a:rPr lang="zh-CN" altLang="en-US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个月进油成本</a:t>
              </a:r>
              <a:endParaRPr lang="en-US" altLang="ko-KR" sz="1600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 algn="l" eaLnBrk="1" latinLnBrk="1" hangingPunct="1">
                <a:lnSpc>
                  <a:spcPct val="150000"/>
                </a:lnSpc>
                <a:defRPr/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例如：近</a:t>
              </a:r>
              <a:r>
                <a: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1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个月平均每吨油价格为</a:t>
              </a:r>
              <a:r>
                <a: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5000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元</a:t>
              </a:r>
              <a:r>
                <a: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(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带票</a:t>
              </a:r>
              <a:r>
                <a: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)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，运费</a:t>
              </a:r>
              <a:r>
                <a: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500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元，共计</a:t>
              </a:r>
              <a:r>
                <a: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5500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元</a:t>
              </a:r>
              <a:endParaRPr lang="en-US" altLang="ko-KR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8" name="组合 209"/>
            <p:cNvGrpSpPr/>
            <p:nvPr/>
          </p:nvGrpSpPr>
          <p:grpSpPr>
            <a:xfrm>
              <a:off x="984" y="2651"/>
              <a:ext cx="713" cy="636"/>
              <a:chOff x="879" y="2651"/>
              <a:chExt cx="713" cy="636"/>
            </a:xfrm>
          </p:grpSpPr>
          <p:sp>
            <p:nvSpPr>
              <p:cNvPr id="81" name="椭圆 80"/>
              <p:cNvSpPr/>
              <p:nvPr/>
            </p:nvSpPr>
            <p:spPr>
              <a:xfrm>
                <a:off x="929" y="2651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2" name="文本框 81"/>
              <p:cNvSpPr txBox="1"/>
              <p:nvPr/>
            </p:nvSpPr>
            <p:spPr>
              <a:xfrm>
                <a:off x="879" y="2723"/>
                <a:ext cx="713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</p:grpSp>
      </p:grpSp>
      <p:grpSp>
        <p:nvGrpSpPr>
          <p:cNvPr id="9" name="组合 214"/>
          <p:cNvGrpSpPr/>
          <p:nvPr/>
        </p:nvGrpSpPr>
        <p:grpSpPr>
          <a:xfrm>
            <a:off x="6535474" y="5007648"/>
            <a:ext cx="5370830" cy="646430"/>
            <a:chOff x="1010" y="3879"/>
            <a:chExt cx="8458" cy="1018"/>
          </a:xfrm>
        </p:grpSpPr>
        <p:sp>
          <p:nvSpPr>
            <p:cNvPr id="84" name="文本框 83"/>
            <p:cNvSpPr txBox="1"/>
            <p:nvPr/>
          </p:nvSpPr>
          <p:spPr>
            <a:xfrm>
              <a:off x="1916" y="3879"/>
              <a:ext cx="7552" cy="101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 eaLnBrk="0" latinLnBrk="0" hangingPunct="0">
                <a:lnSpc>
                  <a:spcPct val="150000"/>
                </a:lnSpc>
              </a:pP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确定加油站挂牌价格</a:t>
              </a:r>
              <a:endParaRPr kumimoji="1" lang="en-US" altLang="ko-KR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algn="l" eaLnBrk="0" latinLnBrk="0" hangingPunct="0">
                <a:lnSpc>
                  <a:spcPct val="150000"/>
                </a:lnSpc>
              </a:pP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例如：加油站挂牌价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为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5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元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/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升，每吨销售价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为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6000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元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，利润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为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500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元</a:t>
              </a:r>
              <a:endPara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  <p:grpSp>
          <p:nvGrpSpPr>
            <p:cNvPr id="10" name="组合 208"/>
            <p:cNvGrpSpPr/>
            <p:nvPr/>
          </p:nvGrpSpPr>
          <p:grpSpPr>
            <a:xfrm>
              <a:off x="1010" y="3986"/>
              <a:ext cx="651" cy="636"/>
              <a:chOff x="905" y="3986"/>
              <a:chExt cx="651" cy="636"/>
            </a:xfrm>
          </p:grpSpPr>
          <p:sp>
            <p:nvSpPr>
              <p:cNvPr id="86" name="椭圆 85"/>
              <p:cNvSpPr/>
              <p:nvPr/>
            </p:nvSpPr>
            <p:spPr>
              <a:xfrm>
                <a:off x="905" y="3986"/>
                <a:ext cx="651" cy="636"/>
              </a:xfrm>
              <a:prstGeom prst="ellipse">
                <a:avLst/>
              </a:prstGeom>
              <a:solidFill>
                <a:srgbClr val="EA801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929" y="4049"/>
                <a:ext cx="626" cy="3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  <a:endParaRPr lang="en-US" altLang="zh-CN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11" name="组合 213"/>
          <p:cNvGrpSpPr/>
          <p:nvPr/>
        </p:nvGrpSpPr>
        <p:grpSpPr>
          <a:xfrm>
            <a:off x="648468" y="5905998"/>
            <a:ext cx="5328920" cy="646430"/>
            <a:chOff x="1076" y="5487"/>
            <a:chExt cx="8392" cy="1018"/>
          </a:xfrm>
        </p:grpSpPr>
        <p:sp>
          <p:nvSpPr>
            <p:cNvPr id="89" name="文本框 88"/>
            <p:cNvSpPr txBox="1"/>
            <p:nvPr/>
          </p:nvSpPr>
          <p:spPr>
            <a:xfrm>
              <a:off x="1916" y="5487"/>
              <a:ext cx="7552" cy="101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按股比分成</a:t>
              </a:r>
            </a:p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按照上述比例，传化物流可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得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250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元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/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吨，西航石化可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得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250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元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/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吨</a:t>
              </a:r>
              <a:endPara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  <p:grpSp>
          <p:nvGrpSpPr>
            <p:cNvPr id="12" name="组合 207"/>
            <p:cNvGrpSpPr/>
            <p:nvPr/>
          </p:nvGrpSpPr>
          <p:grpSpPr>
            <a:xfrm>
              <a:off x="1076" y="5541"/>
              <a:ext cx="723" cy="636"/>
              <a:chOff x="971" y="5541"/>
              <a:chExt cx="723" cy="636"/>
            </a:xfrm>
          </p:grpSpPr>
          <p:sp>
            <p:nvSpPr>
              <p:cNvPr id="91" name="椭圆 90"/>
              <p:cNvSpPr/>
              <p:nvPr/>
            </p:nvSpPr>
            <p:spPr>
              <a:xfrm>
                <a:off x="971" y="5541"/>
                <a:ext cx="651" cy="636"/>
              </a:xfrm>
              <a:prstGeom prst="ellipse">
                <a:avLst/>
              </a:prstGeom>
              <a:solidFill>
                <a:srgbClr val="4154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975" y="5617"/>
                <a:ext cx="719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</p:grpSp>
      <p:grpSp>
        <p:nvGrpSpPr>
          <p:cNvPr id="13" name="组合 212"/>
          <p:cNvGrpSpPr/>
          <p:nvPr/>
        </p:nvGrpSpPr>
        <p:grpSpPr>
          <a:xfrm>
            <a:off x="6535307" y="5776273"/>
            <a:ext cx="5384800" cy="923290"/>
            <a:chOff x="988" y="7502"/>
            <a:chExt cx="8480" cy="1454"/>
          </a:xfrm>
        </p:grpSpPr>
        <p:sp>
          <p:nvSpPr>
            <p:cNvPr id="94" name="文本框 93"/>
            <p:cNvSpPr txBox="1"/>
            <p:nvPr/>
          </p:nvSpPr>
          <p:spPr>
            <a:xfrm>
              <a:off x="1916" y="7502"/>
              <a:ext cx="7552" cy="145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 eaLnBrk="1" latinLnBrk="0" hangingPunct="1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折算百分比，按销售额的百分比给传化分成。</a:t>
              </a:r>
              <a:endParaRPr kumimoji="1" lang="en-US" altLang="ko-KR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marL="0" indent="0" eaLnBrk="1" latinLnBrk="0" hangingPunct="1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250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元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/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6000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元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=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4.16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%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，在市场没有太大波动情况下，传化可以根据销售额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分成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4.16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%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。</a:t>
              </a:r>
              <a:endPara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  <p:grpSp>
          <p:nvGrpSpPr>
            <p:cNvPr id="14" name="组合 204"/>
            <p:cNvGrpSpPr/>
            <p:nvPr/>
          </p:nvGrpSpPr>
          <p:grpSpPr>
            <a:xfrm>
              <a:off x="988" y="7600"/>
              <a:ext cx="730" cy="636"/>
              <a:chOff x="883" y="7600"/>
              <a:chExt cx="730" cy="636"/>
            </a:xfrm>
          </p:grpSpPr>
          <p:sp>
            <p:nvSpPr>
              <p:cNvPr id="96" name="椭圆 95"/>
              <p:cNvSpPr/>
              <p:nvPr/>
            </p:nvSpPr>
            <p:spPr>
              <a:xfrm>
                <a:off x="883" y="7600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文本框 96"/>
              <p:cNvSpPr txBox="1"/>
              <p:nvPr/>
            </p:nvSpPr>
            <p:spPr>
              <a:xfrm>
                <a:off x="901" y="7682"/>
                <a:ext cx="712" cy="3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</p:grpSp>
      </p:grpSp>
    </p:spTree>
    <p:extLst>
      <p:ext uri="{BB962C8B-B14F-4D97-AF65-F5344CB8AC3E}">
        <p14:creationId xmlns="" xmlns:p14="http://schemas.microsoft.com/office/powerpoint/2010/main" val="3285914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/>
          <p:cNvSpPr txBox="1">
            <a:spLocks noChangeArrowheads="1"/>
          </p:cNvSpPr>
          <p:nvPr/>
        </p:nvSpPr>
        <p:spPr bwMode="auto">
          <a:xfrm>
            <a:off x="6545263" y="976313"/>
            <a:ext cx="4540250" cy="6013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400" b="1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rPr>
              <a:t>目录</a:t>
            </a: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554788" y="2555240"/>
            <a:ext cx="4387215" cy="52540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>
            <a:defPPr>
              <a:defRPr lang="ko-KR"/>
            </a:defPPr>
            <a:lvl1pPr latinLnBrk="1">
              <a:lnSpc>
                <a:spcPct val="120000"/>
              </a:lnSpc>
              <a:defRPr kumimoji="1" sz="2400" ker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01. 西航石化简介</a:t>
            </a:r>
            <a:endParaRPr lang="zh-CN" altLang="en-US" dirty="0">
              <a:sym typeface="+mn-ea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6554787" y="3245769"/>
            <a:ext cx="5261065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>
            <a:defPPr>
              <a:defRPr lang="ko-KR"/>
            </a:defPPr>
            <a:lvl1pPr>
              <a:defRPr kumimoji="1" sz="2400" ker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02. </a:t>
            </a:r>
            <a:r>
              <a:rPr lang="zh-CN" altLang="en-US" dirty="0" smtClean="0">
                <a:solidFill>
                  <a:schemeClr val="bg1"/>
                </a:solidFill>
              </a:rPr>
              <a:t>撬</a:t>
            </a:r>
            <a:r>
              <a:rPr lang="zh-CN" altLang="en-US" dirty="0" smtClean="0">
                <a:solidFill>
                  <a:schemeClr val="bg1"/>
                </a:solidFill>
              </a:rPr>
              <a:t>装加油站建设及运营成本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527499" y="3756824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latinLnBrk="1">
              <a:lnSpc>
                <a:spcPct val="120000"/>
              </a:lnSpc>
              <a:defRPr/>
            </a:pPr>
            <a:r>
              <a:rPr kumimoji="1" lang="zh-CN" altLang="en-US" sz="2400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. 合作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方案</a:t>
            </a:r>
            <a:endParaRPr kumimoji="1" lang="zh-CN" altLang="en-US" sz="24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6550251" y="4354323"/>
            <a:ext cx="5260340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r>
              <a:rPr kumimoji="1" lang="zh-CN" altLang="en-US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</a:t>
            </a:r>
            <a:r>
              <a:rPr kumimoji="1" lang="en-US" altLang="zh-CN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kumimoji="1" lang="zh-CN" altLang="en-US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. 收益共</a:t>
            </a:r>
            <a:r>
              <a:rPr kumimoji="1" lang="zh-CN" altLang="en-US" sz="2400" kern="0" dirty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享方案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6572250" y="1771650"/>
            <a:ext cx="4370705" cy="97155"/>
            <a:chOff x="10350" y="2715"/>
            <a:chExt cx="6883" cy="663"/>
          </a:xfrm>
        </p:grpSpPr>
        <p:sp>
          <p:nvSpPr>
            <p:cNvPr id="14" name="Rectangle 11"/>
            <p:cNvSpPr/>
            <p:nvPr/>
          </p:nvSpPr>
          <p:spPr>
            <a:xfrm>
              <a:off x="10350" y="2715"/>
              <a:ext cx="6883" cy="663"/>
            </a:xfrm>
            <a:prstGeom prst="rect">
              <a:avLst/>
            </a:prstGeom>
            <a:solidFill>
              <a:srgbClr val="FF8A00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1200"/>
            </a:p>
          </p:txBody>
        </p:sp>
        <p:sp>
          <p:nvSpPr>
            <p:cNvPr id="15" name="Rectangle 3"/>
            <p:cNvSpPr txBox="1">
              <a:spLocks noChangeArrowheads="1"/>
            </p:cNvSpPr>
            <p:nvPr/>
          </p:nvSpPr>
          <p:spPr bwMode="auto">
            <a:xfrm>
              <a:off x="10513" y="2810"/>
              <a:ext cx="6644" cy="24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</a:bodyPr>
            <a:lstStyle/>
            <a:p>
              <a:endParaRPr lang="zh-CN" altLang="en-US" sz="1000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98587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146609" y="3509328"/>
            <a:ext cx="4257675" cy="500380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400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854450" y="2554288"/>
            <a:ext cx="4483100" cy="92233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altLang="ko-KR" sz="6000" dirty="0">
                <a:effectLst>
                  <a:outerShdw blurRad="12700" dist="25400" dir="2700000" algn="tl">
                    <a:srgbClr val="000000">
                      <a:alpha val="60000"/>
                    </a:srgbClr>
                  </a:outerShdw>
                </a:effectLst>
                <a:latin typeface="Calibri" panose="020F0502020204030204" pitchFamily="34" charset="0"/>
              </a:rPr>
              <a:t>Thank you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4071938" y="3629025"/>
            <a:ext cx="4048125" cy="246221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zh-CN" altLang="en-US" sz="1600" b="0" dirty="0" smtClean="0"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期待与您的合作共赢！</a:t>
            </a:r>
            <a:endParaRPr lang="zh-CN" altLang="ko-KR" sz="1600" b="0" dirty="0"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41621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/>
          <p:cNvSpPr txBox="1">
            <a:spLocks noChangeArrowheads="1"/>
          </p:cNvSpPr>
          <p:nvPr/>
        </p:nvSpPr>
        <p:spPr bwMode="auto">
          <a:xfrm>
            <a:off x="6545263" y="976313"/>
            <a:ext cx="4540250" cy="6013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400" b="1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rPr>
              <a:t>目录</a:t>
            </a: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554788" y="2555240"/>
            <a:ext cx="4387215" cy="5001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>
            <a:defPPr>
              <a:defRPr lang="ko-KR"/>
            </a:defPPr>
            <a:lvl1pPr latinLnBrk="1">
              <a:lnSpc>
                <a:spcPct val="120000"/>
              </a:lnSpc>
              <a:defRPr kumimoji="1" sz="2400" ker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>
                <a:solidFill>
                  <a:srgbClr val="EA8010"/>
                </a:solidFill>
              </a:rPr>
              <a:t>01. 西航石化简介</a:t>
            </a:r>
            <a:endParaRPr lang="zh-CN" altLang="en-US" dirty="0">
              <a:solidFill>
                <a:srgbClr val="EA8010"/>
              </a:solidFill>
              <a:sym typeface="+mn-ea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6554787" y="3245769"/>
            <a:ext cx="5261065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>
            <a:defPPr>
              <a:defRPr lang="ko-KR"/>
            </a:defPPr>
            <a:lvl1pPr>
              <a:defRPr kumimoji="1" sz="2400" ker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02. </a:t>
            </a:r>
            <a:r>
              <a:rPr lang="zh-CN" altLang="en-US" dirty="0" smtClean="0">
                <a:solidFill>
                  <a:schemeClr val="bg1"/>
                </a:solidFill>
              </a:rPr>
              <a:t>撬</a:t>
            </a:r>
            <a:r>
              <a:rPr lang="zh-CN" altLang="en-US" dirty="0" smtClean="0">
                <a:solidFill>
                  <a:schemeClr val="bg1"/>
                </a:solidFill>
              </a:rPr>
              <a:t>装加油站建设及运营成本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527499" y="3756824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latinLnBrk="1">
              <a:lnSpc>
                <a:spcPct val="120000"/>
              </a:lnSpc>
              <a:defRPr/>
            </a:pPr>
            <a:r>
              <a:rPr kumimoji="1" lang="zh-CN" altLang="en-US" sz="2400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. 合作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方案</a:t>
            </a:r>
            <a:endParaRPr kumimoji="1" lang="zh-CN" altLang="en-US" sz="24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6583807" y="4354323"/>
            <a:ext cx="5260340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</a:t>
            </a:r>
            <a:r>
              <a:rPr kumimoji="1" lang="en-US" altLang="zh-CN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. 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收益共</a:t>
            </a:r>
            <a:r>
              <a:rPr kumimoji="1" lang="zh-CN" altLang="en-US" sz="2400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享方案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6572250" y="1771650"/>
            <a:ext cx="4370705" cy="97155"/>
            <a:chOff x="10350" y="2715"/>
            <a:chExt cx="6883" cy="663"/>
          </a:xfrm>
        </p:grpSpPr>
        <p:sp>
          <p:nvSpPr>
            <p:cNvPr id="14" name="Rectangle 11"/>
            <p:cNvSpPr/>
            <p:nvPr/>
          </p:nvSpPr>
          <p:spPr>
            <a:xfrm>
              <a:off x="10350" y="2715"/>
              <a:ext cx="6883" cy="663"/>
            </a:xfrm>
            <a:prstGeom prst="rect">
              <a:avLst/>
            </a:prstGeom>
            <a:solidFill>
              <a:srgbClr val="FF8A00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1200"/>
            </a:p>
          </p:txBody>
        </p:sp>
        <p:sp>
          <p:nvSpPr>
            <p:cNvPr id="15" name="Rectangle 3"/>
            <p:cNvSpPr txBox="1">
              <a:spLocks noChangeArrowheads="1"/>
            </p:cNvSpPr>
            <p:nvPr/>
          </p:nvSpPr>
          <p:spPr bwMode="auto">
            <a:xfrm>
              <a:off x="10513" y="2810"/>
              <a:ext cx="6644" cy="24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</a:bodyPr>
            <a:lstStyle/>
            <a:p>
              <a:endParaRPr lang="zh-CN" altLang="en-US" sz="1000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98587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/>
          <p:cNvSpPr/>
          <p:nvPr/>
        </p:nvSpPr>
        <p:spPr>
          <a:xfrm>
            <a:off x="572770" y="2539365"/>
            <a:ext cx="5812155" cy="37211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1402080" y="1927225"/>
            <a:ext cx="4079240" cy="1233170"/>
            <a:chOff x="10278" y="2429"/>
            <a:chExt cx="6424" cy="1942"/>
          </a:xfrm>
        </p:grpSpPr>
        <p:sp>
          <p:nvSpPr>
            <p:cNvPr id="10" name="Rectangle 11"/>
            <p:cNvSpPr/>
            <p:nvPr/>
          </p:nvSpPr>
          <p:spPr>
            <a:xfrm>
              <a:off x="10278" y="2429"/>
              <a:ext cx="6425" cy="1942"/>
            </a:xfrm>
            <a:prstGeom prst="rect">
              <a:avLst/>
            </a:prstGeom>
            <a:solidFill>
              <a:srgbClr val="4154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10461" y="3318"/>
              <a:ext cx="5998" cy="164"/>
              <a:chOff x="10461" y="3318"/>
              <a:chExt cx="5998" cy="164"/>
            </a:xfrm>
          </p:grpSpPr>
          <p:sp>
            <p:nvSpPr>
              <p:cNvPr id="14" name="Oval 33"/>
              <p:cNvSpPr/>
              <p:nvPr/>
            </p:nvSpPr>
            <p:spPr>
              <a:xfrm>
                <a:off x="10461" y="3318"/>
                <a:ext cx="165" cy="16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  <p:sp>
            <p:nvSpPr>
              <p:cNvPr id="15" name="Oval 34"/>
              <p:cNvSpPr/>
              <p:nvPr/>
            </p:nvSpPr>
            <p:spPr>
              <a:xfrm>
                <a:off x="16295" y="3318"/>
                <a:ext cx="165" cy="16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</p:grpSp>
      </p:grpSp>
      <p:sp>
        <p:nvSpPr>
          <p:cNvPr id="17" name="Rectangle 3"/>
          <p:cNvSpPr txBox="1">
            <a:spLocks noChangeArrowheads="1"/>
          </p:cNvSpPr>
          <p:nvPr/>
        </p:nvSpPr>
        <p:spPr bwMode="auto">
          <a:xfrm>
            <a:off x="906780" y="3239770"/>
            <a:ext cx="5186680" cy="2560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342900" indent="-342900" eaLnBrk="0" hangingPunct="0">
              <a:spcBef>
                <a:spcPct val="20000"/>
              </a:spcBef>
              <a:buFont typeface="Arial" panose="020B0604020202020204" pitchFamily="34" charset="0"/>
              <a:buNone/>
              <a:defRPr lang="en-US" altLang="ko-KR" sz="2000" dirty="0" smtClean="0">
                <a:latin typeface="Microsoft Sans Serif" panose="020B0604020202020204" pitchFamily="34" charset="0"/>
                <a:ea typeface="+mj-ea"/>
                <a:cs typeface="Microsoft Sans Serif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+mn-lt"/>
                <a:ea typeface="+mn-ea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+mn-lt"/>
                <a:ea typeface="+mn-ea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+mn-lt"/>
                <a:ea typeface="+mn-ea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+mn-lt"/>
                <a:ea typeface="+mn-ea"/>
              </a:defRPr>
            </a:lvl5pPr>
            <a:lvl6pPr marL="25146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6pPr>
            <a:lvl7pPr marL="29718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7pPr>
            <a:lvl8pPr marL="3429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8pPr>
            <a:lvl9pPr marL="38862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2667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SUNCOR ENERGY（森科能源公司）【 NYSE （股票代码）：SU】加拿大森科能源公司，</a:t>
            </a:r>
            <a:r>
              <a:rPr lang="ko-KR" altLang="en-US" sz="1600" b="1">
                <a:solidFill>
                  <a:srgbClr val="FF8A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创建于1917年</a:t>
            </a:r>
            <a:r>
              <a:rPr lang="ko-KR" altLang="en-US" sz="16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，总部位于卡尔加里 (Calgary, Alberta)。 是北美第五大能源公司，也是全球领先的综合性能源企业。</a:t>
            </a:r>
          </a:p>
          <a:p>
            <a:pPr marL="0" indent="2667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16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主要业务包括：油砂开采、天然气、原油深度提炼、风力发电、生物燃料等能源行业，公司业务遍及全球100多个国家及地区。在福布斯全球2000强位居</a:t>
            </a:r>
            <a:r>
              <a:rPr lang="ko-KR" altLang="en-US" sz="1600" b="1">
                <a:solidFill>
                  <a:srgbClr val="FF8A00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第254位</a:t>
            </a:r>
            <a:r>
              <a:rPr lang="ko-KR" altLang="en-US" sz="16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。</a:t>
            </a:r>
          </a:p>
        </p:txBody>
      </p:sp>
      <p:pic>
        <p:nvPicPr>
          <p:cNvPr id="14343" name="图片 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0490" y="1995170"/>
            <a:ext cx="1583055" cy="6591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6" name="文本框 15"/>
          <p:cNvSpPr txBox="1"/>
          <p:nvPr/>
        </p:nvSpPr>
        <p:spPr>
          <a:xfrm>
            <a:off x="1698625" y="2673350"/>
            <a:ext cx="3524250" cy="3524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600" b="1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SUNCOR ENERGY（森科能源公司）</a:t>
            </a:r>
          </a:p>
        </p:txBody>
      </p:sp>
      <p:sp>
        <p:nvSpPr>
          <p:cNvPr id="18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19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6166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西航石化简介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投资方背景</a:t>
            </a:r>
            <a:endParaRPr lang="zh-CN" altLang="ko-KR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6823710" y="2336165"/>
            <a:ext cx="4577080" cy="3924300"/>
            <a:chOff x="10746" y="3679"/>
            <a:chExt cx="7208" cy="6180"/>
          </a:xfrm>
        </p:grpSpPr>
        <p:grpSp>
          <p:nvGrpSpPr>
            <p:cNvPr id="18433" name="Group 38"/>
            <p:cNvGrpSpPr/>
            <p:nvPr/>
          </p:nvGrpSpPr>
          <p:grpSpPr bwMode="auto">
            <a:xfrm>
              <a:off x="10746" y="3679"/>
              <a:ext cx="7205" cy="6180"/>
              <a:chOff x="1319660" y="2190750"/>
              <a:chExt cx="4574109" cy="3924300"/>
            </a:xfrm>
          </p:grpSpPr>
          <p:sp>
            <p:nvSpPr>
              <p:cNvPr id="30" name="Rectangle 7"/>
              <p:cNvSpPr/>
              <p:nvPr/>
            </p:nvSpPr>
            <p:spPr>
              <a:xfrm>
                <a:off x="1319660" y="2393950"/>
                <a:ext cx="4574109" cy="37211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  <p:grpSp>
            <p:nvGrpSpPr>
              <p:cNvPr id="18458" name="Group 36"/>
              <p:cNvGrpSpPr/>
              <p:nvPr/>
            </p:nvGrpSpPr>
            <p:grpSpPr bwMode="auto">
              <a:xfrm>
                <a:off x="1567252" y="2190750"/>
                <a:ext cx="4078924" cy="419100"/>
                <a:chOff x="1567252" y="2190750"/>
                <a:chExt cx="4078924" cy="419100"/>
              </a:xfrm>
            </p:grpSpPr>
            <p:sp>
              <p:nvSpPr>
                <p:cNvPr id="31" name="Rectangle 6"/>
                <p:cNvSpPr/>
                <p:nvPr/>
              </p:nvSpPr>
              <p:spPr>
                <a:xfrm>
                  <a:off x="1567252" y="2190750"/>
                  <a:ext cx="4078924" cy="419100"/>
                </a:xfrm>
                <a:prstGeom prst="rect">
                  <a:avLst/>
                </a:prstGeom>
                <a:solidFill>
                  <a:srgbClr val="4154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 latinLnBrk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ko-KR" altLang="en-US"/>
                </a:p>
              </p:txBody>
            </p:sp>
            <p:grpSp>
              <p:nvGrpSpPr>
                <p:cNvPr id="18460" name="Group 31"/>
                <p:cNvGrpSpPr/>
                <p:nvPr/>
              </p:nvGrpSpPr>
              <p:grpSpPr bwMode="auto">
                <a:xfrm>
                  <a:off x="1702158" y="2338388"/>
                  <a:ext cx="3809113" cy="154668"/>
                  <a:chOff x="1705419" y="2338388"/>
                  <a:chExt cx="3809113" cy="154668"/>
                </a:xfrm>
              </p:grpSpPr>
              <p:sp>
                <p:nvSpPr>
                  <p:cNvPr id="32" name="Oval 29"/>
                  <p:cNvSpPr/>
                  <p:nvPr/>
                </p:nvSpPr>
                <p:spPr>
                  <a:xfrm>
                    <a:off x="1705419" y="2338388"/>
                    <a:ext cx="104751" cy="10477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 latinLnBrk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ko-KR" altLang="en-US"/>
                  </a:p>
                </p:txBody>
              </p:sp>
              <p:sp>
                <p:nvSpPr>
                  <p:cNvPr id="33" name="Oval 30"/>
                  <p:cNvSpPr/>
                  <p:nvPr/>
                </p:nvSpPr>
                <p:spPr>
                  <a:xfrm>
                    <a:off x="5409781" y="2388281"/>
                    <a:ext cx="104751" cy="10477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 latinLnBrk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ko-KR" altLang="en-US"/>
                  </a:p>
                </p:txBody>
              </p:sp>
            </p:grpSp>
          </p:grpSp>
        </p:grpSp>
        <p:graphicFrame>
          <p:nvGraphicFramePr>
            <p:cNvPr id="2" name="图表 1"/>
            <p:cNvGraphicFramePr/>
            <p:nvPr/>
          </p:nvGraphicFramePr>
          <p:xfrm>
            <a:off x="10948" y="4511"/>
            <a:ext cx="7006" cy="497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36" name="文本框 35"/>
            <p:cNvSpPr txBox="1"/>
            <p:nvPr/>
          </p:nvSpPr>
          <p:spPr>
            <a:xfrm>
              <a:off x="11573" y="3784"/>
              <a:ext cx="5550" cy="5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ko-KR" sz="1600" b="1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营收与利润</a:t>
              </a:r>
            </a:p>
          </p:txBody>
        </p:sp>
      </p:grpSp>
    </p:spTree>
    <p:extLst>
      <p:ext uri="{BB962C8B-B14F-4D97-AF65-F5344CB8AC3E}">
        <p14:creationId xmlns="" xmlns:p14="http://schemas.microsoft.com/office/powerpoint/2010/main" val="1570936917"/>
      </p:ext>
    </p:extLst>
  </p:cSld>
  <p:clrMapOvr>
    <a:masterClrMapping/>
  </p:clrMapOvr>
  <p:transition spd="slow" advTm="4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3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6166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公司及模式介绍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 </a:t>
            </a:r>
            <a:r>
              <a:rPr lang="zh-CN" altLang="ko-KR" sz="1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公司概况</a:t>
            </a:r>
            <a:endParaRPr lang="zh-CN" altLang="en-US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pic>
        <p:nvPicPr>
          <p:cNvPr id="23556" name="Picture 6"/>
          <p:cNvPicPr>
            <a:picLocks noChangeAspect="1"/>
          </p:cNvPicPr>
          <p:nvPr/>
        </p:nvPicPr>
        <p:blipFill>
          <a:blip r:embed="rId2"/>
          <a:srcRect r="-2"/>
          <a:stretch>
            <a:fillRect/>
          </a:stretch>
        </p:blipFill>
        <p:spPr bwMode="auto">
          <a:xfrm>
            <a:off x="747727" y="1545428"/>
            <a:ext cx="4221163" cy="4198937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5427860" y="2062921"/>
            <a:ext cx="5129212" cy="354012"/>
          </a:xfrm>
          <a:prstGeom prst="rect">
            <a:avLst/>
          </a:prstGeom>
          <a:solidFill>
            <a:srgbClr val="41546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558" name="Rectangle 3"/>
          <p:cNvSpPr txBox="1">
            <a:spLocks noChangeArrowheads="1"/>
          </p:cNvSpPr>
          <p:nvPr/>
        </p:nvSpPr>
        <p:spPr bwMode="auto">
          <a:xfrm>
            <a:off x="5428177" y="1528842"/>
            <a:ext cx="5575300" cy="5048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3200" b="1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路石科技（北京）有限公司</a:t>
            </a:r>
          </a:p>
        </p:txBody>
      </p:sp>
      <p:sp>
        <p:nvSpPr>
          <p:cNvPr id="23559" name="Rectangle 3"/>
          <p:cNvSpPr txBox="1">
            <a:spLocks noChangeArrowheads="1"/>
          </p:cNvSpPr>
          <p:nvPr/>
        </p:nvSpPr>
        <p:spPr bwMode="auto">
          <a:xfrm>
            <a:off x="5536762" y="2123240"/>
            <a:ext cx="3573592" cy="24622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森科能源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在华投资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公司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，</a:t>
            </a: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BAT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背景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5414056" y="2519168"/>
            <a:ext cx="6291368" cy="28905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indent="266700" algn="l" defTabSz="912495" eaLnBrk="1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路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石科技（北京）有限公司【 RoadStone (Beijing) Technology Co., Ltd. 】是海峡两</a:t>
            </a:r>
            <a:r>
              <a:rPr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岸第一家森科能源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投资的</a:t>
            </a:r>
            <a:r>
              <a:rPr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全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资子公司，总部设在北京。森科能源投资</a:t>
            </a:r>
            <a:r>
              <a:rPr sz="1400" dirty="0">
                <a:solidFill>
                  <a:srgbClr val="FF8A00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18亿美元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在华开展石油开展业务</a:t>
            </a:r>
            <a:r>
              <a:rPr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en-US" sz="1400" dirty="0" smtClean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266700" algn="l" defTabSz="912495"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  西航石化（</a:t>
            </a:r>
            <a:r>
              <a:rPr lang="en-US" altLang="zh-CN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XiHang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Petrifaction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）系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路石科技全资子公司，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具备成品油经营等各项资质，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该公司主要职能为油品贸易、签约管理、发票开具、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资金出入账。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0" indent="266700" algn="l" defTabSz="912495" eaLnBrk="1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  路石科技主要为客户提供用油管理系统及技术支持，目前</a:t>
            </a:r>
            <a:r>
              <a:rPr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已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与腾讯、支付宝、中国银联、中国外运、千方物流</a:t>
            </a:r>
            <a:r>
              <a:rPr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、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传化物流、</a:t>
            </a:r>
            <a:r>
              <a:rPr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圆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通物流等多家公司达成战略合作，并在</a:t>
            </a:r>
            <a:r>
              <a:rPr sz="1400" dirty="0">
                <a:solidFill>
                  <a:srgbClr val="FF8A00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江苏、浙江、福建、北京、山东、广东、重庆、天津、厦门、四川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等地建立办事处，同时在全国</a:t>
            </a:r>
            <a:r>
              <a:rPr sz="1400" dirty="0">
                <a:solidFill>
                  <a:srgbClr val="FF8A00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31个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城市建立了销售服务</a:t>
            </a:r>
            <a:r>
              <a:rPr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网点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en-US" sz="1400" dirty="0" smtClean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5412530" y="5770836"/>
            <a:ext cx="3515995" cy="573405"/>
            <a:chOff x="8086" y="8649"/>
            <a:chExt cx="5537" cy="903"/>
          </a:xfrm>
        </p:grpSpPr>
        <p:pic>
          <p:nvPicPr>
            <p:cNvPr id="7" name="图片 6" descr="C:\Users\DELL\Desktop\数据分析 (1).png数据分析 (1)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9637" y="8732"/>
              <a:ext cx="885" cy="821"/>
            </a:xfrm>
            <a:prstGeom prst="rect">
              <a:avLst/>
            </a:prstGeom>
          </p:spPr>
        </p:pic>
        <p:pic>
          <p:nvPicPr>
            <p:cNvPr id="9" name="图片 8" descr="C:\Users\DELL\Desktop\行业专家.png行业专家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12739" y="8657"/>
              <a:ext cx="885" cy="886"/>
            </a:xfrm>
            <a:prstGeom prst="rect">
              <a:avLst/>
            </a:prstGeom>
          </p:spPr>
        </p:pic>
        <p:pic>
          <p:nvPicPr>
            <p:cNvPr id="10" name="图片 9" descr="C:\Users\DELL\Desktop\钱袋 (1).png钱袋 (1)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11188" y="8649"/>
              <a:ext cx="885" cy="887"/>
            </a:xfrm>
            <a:prstGeom prst="rect">
              <a:avLst/>
            </a:prstGeom>
          </p:spPr>
        </p:pic>
        <p:pic>
          <p:nvPicPr>
            <p:cNvPr id="37" name="图片 36" descr="C:\Users\DELL\Desktop\创新图标.png创新图标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8086" y="8658"/>
              <a:ext cx="885" cy="8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="" xmlns:p14="http://schemas.microsoft.com/office/powerpoint/2010/main" val="302540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3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2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9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/>
          <p:cNvSpPr txBox="1">
            <a:spLocks noChangeArrowheads="1"/>
          </p:cNvSpPr>
          <p:nvPr/>
        </p:nvSpPr>
        <p:spPr bwMode="auto">
          <a:xfrm>
            <a:off x="6545263" y="976313"/>
            <a:ext cx="4540250" cy="6013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400" b="1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rPr>
              <a:t>目录</a:t>
            </a: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554788" y="2555240"/>
            <a:ext cx="4387215" cy="52540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>
            <a:defPPr>
              <a:defRPr lang="ko-KR"/>
            </a:defPPr>
            <a:lvl1pPr latinLnBrk="1">
              <a:lnSpc>
                <a:spcPct val="120000"/>
              </a:lnSpc>
              <a:defRPr kumimoji="1" sz="2400" ker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01. 西航石化简介</a:t>
            </a:r>
            <a:endParaRPr lang="zh-CN" altLang="en-US" dirty="0">
              <a:sym typeface="+mn-ea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6554787" y="3245769"/>
            <a:ext cx="5261065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>
            <a:defPPr>
              <a:defRPr lang="ko-KR"/>
            </a:defPPr>
            <a:lvl1pPr>
              <a:defRPr kumimoji="1" sz="2400" ker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02. </a:t>
            </a:r>
            <a:r>
              <a:rPr lang="zh-CN" altLang="en-US" dirty="0" smtClean="0"/>
              <a:t>撬</a:t>
            </a:r>
            <a:r>
              <a:rPr lang="zh-CN" altLang="en-US" dirty="0" smtClean="0"/>
              <a:t>装加油站建设及运营成本</a:t>
            </a:r>
            <a:endParaRPr lang="zh-CN" altLang="en-US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552666" y="3773602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latinLnBrk="1">
              <a:lnSpc>
                <a:spcPct val="120000"/>
              </a:lnSpc>
              <a:defRPr/>
            </a:pPr>
            <a:r>
              <a:rPr kumimoji="1" lang="zh-CN" altLang="en-US" sz="2400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. 合作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方案</a:t>
            </a:r>
            <a:endParaRPr kumimoji="1" lang="zh-CN" altLang="en-US" sz="24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6550251" y="4362712"/>
            <a:ext cx="5260340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</a:t>
            </a:r>
            <a:r>
              <a:rPr kumimoji="1" lang="en-US" altLang="zh-CN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. 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收益共</a:t>
            </a:r>
            <a:r>
              <a:rPr kumimoji="1" lang="zh-CN" altLang="en-US" sz="2400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享方案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6572250" y="1771650"/>
            <a:ext cx="4370705" cy="97155"/>
            <a:chOff x="10350" y="2715"/>
            <a:chExt cx="6883" cy="663"/>
          </a:xfrm>
        </p:grpSpPr>
        <p:sp>
          <p:nvSpPr>
            <p:cNvPr id="14" name="Rectangle 11"/>
            <p:cNvSpPr/>
            <p:nvPr/>
          </p:nvSpPr>
          <p:spPr>
            <a:xfrm>
              <a:off x="10350" y="2715"/>
              <a:ext cx="6883" cy="663"/>
            </a:xfrm>
            <a:prstGeom prst="rect">
              <a:avLst/>
            </a:prstGeom>
            <a:solidFill>
              <a:srgbClr val="FF8A00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1200"/>
            </a:p>
          </p:txBody>
        </p:sp>
        <p:sp>
          <p:nvSpPr>
            <p:cNvPr id="15" name="Rectangle 3"/>
            <p:cNvSpPr txBox="1">
              <a:spLocks noChangeArrowheads="1"/>
            </p:cNvSpPr>
            <p:nvPr/>
          </p:nvSpPr>
          <p:spPr bwMode="auto">
            <a:xfrm>
              <a:off x="10513" y="2810"/>
              <a:ext cx="6644" cy="24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</a:bodyPr>
            <a:lstStyle/>
            <a:p>
              <a:endParaRPr lang="zh-CN" altLang="en-US" sz="1000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98587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6166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撬装加油站成本简述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251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在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公路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港建设撬装加油站预算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----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平均每个站点预算约为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120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万左右</a:t>
            </a:r>
            <a:endParaRPr lang="en-US" altLang="ko-KR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7" name="Oval 6"/>
          <p:cNvSpPr/>
          <p:nvPr/>
        </p:nvSpPr>
        <p:spPr>
          <a:xfrm>
            <a:off x="9158275" y="1819275"/>
            <a:ext cx="1391920" cy="13925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grpSp>
        <p:nvGrpSpPr>
          <p:cNvPr id="5" name="组合 131"/>
          <p:cNvGrpSpPr/>
          <p:nvPr/>
        </p:nvGrpSpPr>
        <p:grpSpPr>
          <a:xfrm>
            <a:off x="1100455" y="3637280"/>
            <a:ext cx="2818765" cy="2559050"/>
            <a:chOff x="1733" y="5728"/>
            <a:chExt cx="4439" cy="4030"/>
          </a:xfrm>
        </p:grpSpPr>
        <p:sp>
          <p:nvSpPr>
            <p:cNvPr id="43" name="Rectangle 42"/>
            <p:cNvSpPr/>
            <p:nvPr/>
          </p:nvSpPr>
          <p:spPr>
            <a:xfrm>
              <a:off x="1733" y="5728"/>
              <a:ext cx="4439" cy="40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sp>
          <p:nvSpPr>
            <p:cNvPr id="61" name="speed"/>
            <p:cNvSpPr txBox="1">
              <a:spLocks noChangeArrowheads="1"/>
            </p:cNvSpPr>
            <p:nvPr/>
          </p:nvSpPr>
          <p:spPr bwMode="auto">
            <a:xfrm>
              <a:off x="2720" y="6108"/>
              <a:ext cx="3312" cy="29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marL="85725" indent="-85725" algn="l" eaLnBrk="1" latinLnBrk="1" hangingPunct="1">
                <a:lnSpc>
                  <a:spcPct val="100000"/>
                </a:lnSpc>
                <a:buFont typeface="Arial" panose="020B0604020202020204" pitchFamily="34" charset="0"/>
                <a:buChar char="•"/>
                <a:defRPr/>
              </a:pPr>
              <a:endPara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6" name="speed"/>
            <p:cNvSpPr txBox="1">
              <a:spLocks noChangeArrowheads="1"/>
            </p:cNvSpPr>
            <p:nvPr/>
          </p:nvSpPr>
          <p:spPr bwMode="auto">
            <a:xfrm>
              <a:off x="1876" y="7018"/>
              <a:ext cx="4156" cy="58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marL="86360" indent="-86360" algn="l" eaLnBrk="1" latinLnBrk="0" hangingPunct="1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当地监管部门备案</a:t>
              </a:r>
              <a:r>
                <a:rPr lang="zh-CN" altLang="zh-CN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，</a:t>
              </a: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费用为</a:t>
              </a:r>
              <a:r>
                <a:rPr lang="en-US" altLang="zh-CN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0-3</a:t>
              </a:r>
              <a:r>
                <a:rPr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rPr>
                <a:t>万元（看人事关系）</a:t>
              </a:r>
              <a:endPara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endParaRPr>
            </a:p>
          </p:txBody>
        </p:sp>
        <p:sp>
          <p:nvSpPr>
            <p:cNvPr id="70" name="speed"/>
            <p:cNvSpPr txBox="1">
              <a:spLocks noChangeArrowheads="1"/>
            </p:cNvSpPr>
            <p:nvPr/>
          </p:nvSpPr>
          <p:spPr bwMode="auto">
            <a:xfrm>
              <a:off x="1850" y="7906"/>
              <a:ext cx="4215" cy="87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marL="85725" indent="-85725" latinLnBrk="1">
                <a:buFont typeface="Arial" panose="020B0604020202020204" pitchFamily="34" charset="0"/>
                <a:buChar char="•"/>
                <a:defRPr/>
              </a:pPr>
              <a:r>
                <a:rPr kumimoji="1"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储油量4</a:t>
              </a:r>
              <a:r>
                <a:rPr kumimoji="1" lang="en-US" altLang="zh-CN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0</a:t>
              </a:r>
              <a:r>
                <a:rPr kumimoji="1"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方的撬装加油站价格约为</a:t>
              </a:r>
              <a:r>
                <a:rPr kumimoji="1" lang="en-US" altLang="zh-CN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50</a:t>
              </a:r>
              <a:r>
                <a:rPr kumimoji="1"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万左右，储油量越大价格越高，具体配置见附录</a:t>
              </a:r>
              <a:endParaRPr kumimoji="1"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4" name="speed"/>
            <p:cNvSpPr txBox="1">
              <a:spLocks noChangeArrowheads="1"/>
            </p:cNvSpPr>
            <p:nvPr/>
          </p:nvSpPr>
          <p:spPr bwMode="auto">
            <a:xfrm>
              <a:off x="1810" y="9066"/>
              <a:ext cx="4088" cy="58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marL="86360" indent="-86360" eaLnBrk="1" latinLnBrk="0" hangingPunct="1">
                <a:lnSpc>
                  <a:spcPct val="100000"/>
                </a:lnSpc>
                <a:buFont typeface="Arial" panose="020B0604020202020204" pitchFamily="34" charset="0"/>
                <a:buChar char="•"/>
              </a:pPr>
              <a:r>
                <a:rPr kumimoji="1"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定期检修，平均维护成本在每年</a:t>
              </a:r>
              <a:r>
                <a:rPr kumimoji="1" lang="en-US" altLang="zh-CN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10</a:t>
              </a:r>
              <a:r>
                <a:rPr kumimoji="1" lang="zh-CN" altLang="en-US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万左右</a:t>
              </a:r>
              <a:endParaRPr lang="zh-CN" altLang="en-US" b="1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  <a:sym typeface="+mn-ea"/>
              </a:endParaRPr>
            </a:p>
          </p:txBody>
        </p:sp>
      </p:grpSp>
      <p:pic>
        <p:nvPicPr>
          <p:cNvPr id="28" name="图片 27" descr="C:\Users\DELL\Desktop\消费者 (1).png消费者 (1)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538005" y="2032635"/>
            <a:ext cx="568960" cy="568960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9263580" y="2601595"/>
            <a:ext cx="11581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运营成本</a:t>
            </a:r>
            <a:endParaRPr lang="zh-CN" altLang="zh-CN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1" name="组合 156"/>
          <p:cNvGrpSpPr/>
          <p:nvPr/>
        </p:nvGrpSpPr>
        <p:grpSpPr>
          <a:xfrm>
            <a:off x="4117340" y="3637280"/>
            <a:ext cx="3815715" cy="2559050"/>
            <a:chOff x="6484" y="5728"/>
            <a:chExt cx="6009" cy="4030"/>
          </a:xfrm>
        </p:grpSpPr>
        <p:sp>
          <p:nvSpPr>
            <p:cNvPr id="44" name="Rectangle 43"/>
            <p:cNvSpPr/>
            <p:nvPr/>
          </p:nvSpPr>
          <p:spPr>
            <a:xfrm>
              <a:off x="6484" y="5728"/>
              <a:ext cx="6009" cy="40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grpSp>
          <p:nvGrpSpPr>
            <p:cNvPr id="12" name="组合 132"/>
            <p:cNvGrpSpPr/>
            <p:nvPr/>
          </p:nvGrpSpPr>
          <p:grpSpPr>
            <a:xfrm>
              <a:off x="6676" y="5865"/>
              <a:ext cx="5799" cy="3870"/>
              <a:chOff x="6676" y="5865"/>
              <a:chExt cx="5799" cy="3870"/>
            </a:xfrm>
          </p:grpSpPr>
          <p:grpSp>
            <p:nvGrpSpPr>
              <p:cNvPr id="13" name="Group 49"/>
              <p:cNvGrpSpPr/>
              <p:nvPr/>
            </p:nvGrpSpPr>
            <p:grpSpPr bwMode="auto">
              <a:xfrm>
                <a:off x="6676" y="5865"/>
                <a:ext cx="5627" cy="284"/>
                <a:chOff x="7686661" y="5034486"/>
                <a:chExt cx="1428330" cy="510232"/>
              </a:xfrm>
            </p:grpSpPr>
            <p:sp>
              <p:nvSpPr>
                <p:cNvPr id="51" name="Rectangle 50"/>
                <p:cNvSpPr/>
                <p:nvPr/>
              </p:nvSpPr>
              <p:spPr>
                <a:xfrm>
                  <a:off x="7686661" y="5325324"/>
                  <a:ext cx="1428330" cy="219394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 latinLnBrk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ko-KR" altLang="en-US" sz="3200"/>
                </a:p>
              </p:txBody>
            </p:sp>
            <p:sp>
              <p:nvSpPr>
                <p:cNvPr id="10303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7855741" y="5034486"/>
                  <a:ext cx="1090170" cy="260586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 lIns="90000" tIns="46800" rIns="90000" bIns="46800">
                  <a:spAutoFit/>
                </a:bodyPr>
                <a:lstStyle/>
                <a:p>
                  <a:pPr algn="ctr"/>
                  <a:endParaRPr lang="en-US" altLang="ko-KR" b="1">
                    <a:solidFill>
                      <a:schemeClr val="bg1"/>
                    </a:solidFill>
                    <a:latin typeface="Calibri" panose="020F0502020204030204" pitchFamily="34" charset="0"/>
                    <a:ea typeface="Malgun Gothic" panose="020B0503020000020004" charset="-127"/>
                    <a:cs typeface="Tahoma" panose="020B0604030504040204" pitchFamily="34" charset="0"/>
                  </a:endParaRPr>
                </a:p>
              </p:txBody>
            </p:sp>
          </p:grpSp>
          <p:grpSp>
            <p:nvGrpSpPr>
              <p:cNvPr id="14" name="Group 52"/>
              <p:cNvGrpSpPr/>
              <p:nvPr/>
            </p:nvGrpSpPr>
            <p:grpSpPr bwMode="auto">
              <a:xfrm>
                <a:off x="6676" y="7247"/>
                <a:ext cx="5627" cy="145"/>
                <a:chOff x="7686661" y="5034486"/>
                <a:chExt cx="1428330" cy="260586"/>
              </a:xfrm>
            </p:grpSpPr>
            <p:sp>
              <p:nvSpPr>
                <p:cNvPr id="54" name="Rectangle 53"/>
                <p:cNvSpPr/>
                <p:nvPr/>
              </p:nvSpPr>
              <p:spPr>
                <a:xfrm>
                  <a:off x="7686661" y="5055754"/>
                  <a:ext cx="1428330" cy="219394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 latinLnBrk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ko-KR" altLang="en-US" sz="3200"/>
                </a:p>
              </p:txBody>
            </p:sp>
            <p:sp>
              <p:nvSpPr>
                <p:cNvPr id="10289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7855741" y="5034486"/>
                  <a:ext cx="1090170" cy="260586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 lIns="90000" tIns="46800" rIns="90000" bIns="46800">
                  <a:spAutoFit/>
                </a:bodyPr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  <a:latin typeface="Calibri" panose="020F050202020403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56" name="Rectangle 3"/>
              <p:cNvSpPr txBox="1">
                <a:spLocks noChangeArrowheads="1"/>
              </p:cNvSpPr>
              <p:nvPr/>
            </p:nvSpPr>
            <p:spPr bwMode="auto">
              <a:xfrm>
                <a:off x="6743" y="6400"/>
                <a:ext cx="5732" cy="582"/>
              </a:xfrm>
              <a:prstGeom prst="rect">
                <a:avLst/>
              </a:prstGeom>
              <a:noFill/>
            </p:spPr>
            <p:txBody>
              <a:bodyPr lIns="0" tIns="0" rIns="0" bIns="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6360" indent="-86360" algn="l" eaLnBrk="1" fontAlgn="auto" latinLnBrk="0" hangingPunct="1">
                  <a:lnSpc>
                    <a:spcPct val="100000"/>
                  </a:lnSpc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危化品运输车辆每天在高速、国道上行驶距离为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800</a:t>
                </a: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公里，省道或山路行驶距离为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500</a:t>
                </a: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公里</a:t>
                </a:r>
                <a:endParaRPr lang="zh-CN" altLang="ko-KR" sz="1200" dirty="0" smtClean="0">
                  <a:solidFill>
                    <a:srgbClr val="FF0000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  <p:sp>
            <p:nvSpPr>
              <p:cNvPr id="57" name="Rectangle 3"/>
              <p:cNvSpPr txBox="1">
                <a:spLocks noChangeArrowheads="1"/>
              </p:cNvSpPr>
              <p:nvPr/>
            </p:nvSpPr>
            <p:spPr bwMode="auto">
              <a:xfrm>
                <a:off x="6743" y="7643"/>
                <a:ext cx="5732" cy="872"/>
              </a:xfrm>
              <a:prstGeom prst="rect">
                <a:avLst/>
              </a:prstGeom>
              <a:noFill/>
            </p:spPr>
            <p:txBody>
              <a:bodyPr lIns="0" tIns="0" rIns="0" bIns="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6360" indent="-86360" algn="l" eaLnBrk="1" fontAlgn="auto" latinLnBrk="0" hangingPunct="1"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从炼厂到公路港距离为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1000</a:t>
                </a: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公里，载有危险品的车辆预计行驶时间为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2</a:t>
                </a: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天，保证每天供油量的情况下，在途车辆为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3</a:t>
                </a: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辆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(</a:t>
                </a:r>
                <a:r>
                  <a:rPr kumimoji="1" 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每个公路港不同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)</a:t>
                </a:r>
                <a:endParaRPr lang="zh-CN" sz="1200" dirty="0" smtClean="0">
                  <a:solidFill>
                    <a:srgbClr val="FF0000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  <p:sp>
            <p:nvSpPr>
              <p:cNvPr id="46" name="Rectangle 53"/>
              <p:cNvSpPr/>
              <p:nvPr/>
            </p:nvSpPr>
            <p:spPr>
              <a:xfrm>
                <a:off x="6676" y="8635"/>
                <a:ext cx="5627" cy="122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3200"/>
              </a:p>
            </p:txBody>
          </p:sp>
          <p:sp>
            <p:nvSpPr>
              <p:cNvPr id="48" name="Rectangle 3"/>
              <p:cNvSpPr txBox="1">
                <a:spLocks noChangeArrowheads="1"/>
              </p:cNvSpPr>
              <p:nvPr/>
            </p:nvSpPr>
            <p:spPr bwMode="auto">
              <a:xfrm>
                <a:off x="6743" y="8863"/>
                <a:ext cx="5732" cy="872"/>
              </a:xfrm>
              <a:prstGeom prst="rect">
                <a:avLst/>
              </a:prstGeom>
              <a:noFill/>
            </p:spPr>
            <p:txBody>
              <a:bodyPr lIns="0" tIns="0" rIns="0" bIns="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6360" indent="-86360" algn="l" eaLnBrk="1" fontAlgn="auto" latinLnBrk="0" hangingPunct="1">
                  <a:lnSpc>
                    <a:spcPct val="100000"/>
                  </a:lnSpc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炼厂结算方式为打款装车，因此需要垫付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5</a:t>
                </a: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车油的费用，每车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33</a:t>
                </a: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吨，每吨油价格在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5500</a:t>
                </a: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（包含运费）</a:t>
                </a:r>
                <a:r>
                  <a:rPr kumimoji="1" lang="zh-CN" altLang="ko-KR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，</a:t>
                </a: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共计占用资金量为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544500</a:t>
                </a: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元左右。</a:t>
                </a:r>
                <a:endParaRPr lang="zh-CN" sz="1200" dirty="0" smtClean="0">
                  <a:solidFill>
                    <a:srgbClr val="FF0000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</p:grpSp>
      </p:grpSp>
      <p:sp>
        <p:nvSpPr>
          <p:cNvPr id="29" name="Oval 28"/>
          <p:cNvSpPr/>
          <p:nvPr/>
        </p:nvSpPr>
        <p:spPr>
          <a:xfrm>
            <a:off x="5410823" y="1819275"/>
            <a:ext cx="1392555" cy="1392555"/>
          </a:xfrm>
          <a:prstGeom prst="ellipse">
            <a:avLst/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pic>
        <p:nvPicPr>
          <p:cNvPr id="19" name="图片 18" descr="C:\Users\DELL\Desktop\加油.png加油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873738" y="2082800"/>
            <a:ext cx="468630" cy="46863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5411458" y="2601595"/>
            <a:ext cx="1391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资金成本</a:t>
            </a:r>
            <a:endParaRPr lang="zh-CN" altLang="zh-CN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11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258" y="2217572"/>
            <a:ext cx="598798" cy="598798"/>
          </a:xfrm>
          <a:prstGeom prst="rect">
            <a:avLst/>
          </a:prstGeom>
        </p:spPr>
      </p:pic>
      <p:pic>
        <p:nvPicPr>
          <p:cNvPr id="76" name="图片 75" descr="11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192" y="2218109"/>
            <a:ext cx="598798" cy="598798"/>
          </a:xfrm>
          <a:prstGeom prst="rect">
            <a:avLst/>
          </a:prstGeom>
        </p:spPr>
      </p:pic>
      <p:sp>
        <p:nvSpPr>
          <p:cNvPr id="77" name="Oval 19"/>
          <p:cNvSpPr/>
          <p:nvPr/>
        </p:nvSpPr>
        <p:spPr>
          <a:xfrm>
            <a:off x="1692596" y="1819274"/>
            <a:ext cx="1391920" cy="139255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pic>
        <p:nvPicPr>
          <p:cNvPr id="78" name="图片 77" descr="C:\Users\DELL\Desktop\运输.png运输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032956" y="1956434"/>
            <a:ext cx="720725" cy="720725"/>
          </a:xfrm>
          <a:prstGeom prst="rect">
            <a:avLst/>
          </a:prstGeom>
        </p:spPr>
      </p:pic>
      <p:sp>
        <p:nvSpPr>
          <p:cNvPr id="79" name="文本框 78"/>
          <p:cNvSpPr txBox="1"/>
          <p:nvPr/>
        </p:nvSpPr>
        <p:spPr>
          <a:xfrm>
            <a:off x="1759271" y="2601594"/>
            <a:ext cx="13252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建站成本</a:t>
            </a:r>
            <a:endParaRPr lang="zh-CN" altLang="zh-CN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1" name="speed"/>
          <p:cNvSpPr txBox="1">
            <a:spLocks noChangeArrowheads="1"/>
          </p:cNvSpPr>
          <p:nvPr/>
        </p:nvSpPr>
        <p:spPr bwMode="auto">
          <a:xfrm>
            <a:off x="1199626" y="3853025"/>
            <a:ext cx="2661837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</a:bodyPr>
          <a:lstStyle>
            <a:defPPr>
              <a:defRPr lang="ko-KR"/>
            </a:defPPr>
            <a:lvl1pPr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sz="120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86360" indent="-86360" algn="l" eaLnBrk="1" latinLnBrk="0" hangingPunct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评估当地是否可以建设撬装加油站，评估费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5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千到</a:t>
            </a:r>
            <a:r>
              <a:rPr lang="en-US" altLang="zh-CN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1</a:t>
            </a:r>
            <a:r>
              <a:rPr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rPr>
              <a:t>万（主要为差旅费）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Arial" panose="020B0604020202020204" pitchFamily="34" charset="0"/>
            </a:endParaRPr>
          </a:p>
        </p:txBody>
      </p:sp>
      <p:grpSp>
        <p:nvGrpSpPr>
          <p:cNvPr id="15" name="组合 156"/>
          <p:cNvGrpSpPr/>
          <p:nvPr/>
        </p:nvGrpSpPr>
        <p:grpSpPr>
          <a:xfrm>
            <a:off x="8093328" y="3637817"/>
            <a:ext cx="3815715" cy="2559050"/>
            <a:chOff x="6484" y="5728"/>
            <a:chExt cx="6009" cy="4030"/>
          </a:xfrm>
        </p:grpSpPr>
        <p:sp>
          <p:nvSpPr>
            <p:cNvPr id="83" name="Rectangle 43"/>
            <p:cNvSpPr/>
            <p:nvPr/>
          </p:nvSpPr>
          <p:spPr>
            <a:xfrm>
              <a:off x="6484" y="5728"/>
              <a:ext cx="6009" cy="40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grpSp>
          <p:nvGrpSpPr>
            <p:cNvPr id="16" name="组合 132"/>
            <p:cNvGrpSpPr/>
            <p:nvPr/>
          </p:nvGrpSpPr>
          <p:grpSpPr>
            <a:xfrm>
              <a:off x="6676" y="5865"/>
              <a:ext cx="5799" cy="3289"/>
              <a:chOff x="6676" y="5865"/>
              <a:chExt cx="5799" cy="3289"/>
            </a:xfrm>
          </p:grpSpPr>
          <p:grpSp>
            <p:nvGrpSpPr>
              <p:cNvPr id="17" name="Group 49"/>
              <p:cNvGrpSpPr/>
              <p:nvPr/>
            </p:nvGrpSpPr>
            <p:grpSpPr bwMode="auto">
              <a:xfrm>
                <a:off x="6676" y="5865"/>
                <a:ext cx="5627" cy="284"/>
                <a:chOff x="7686661" y="5034486"/>
                <a:chExt cx="1428330" cy="510232"/>
              </a:xfrm>
            </p:grpSpPr>
            <p:sp>
              <p:nvSpPr>
                <p:cNvPr id="97" name="Rectangle 50"/>
                <p:cNvSpPr/>
                <p:nvPr/>
              </p:nvSpPr>
              <p:spPr>
                <a:xfrm>
                  <a:off x="7686661" y="5325324"/>
                  <a:ext cx="1428330" cy="219394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 latinLnBrk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ko-KR" altLang="en-US" sz="3200"/>
                </a:p>
              </p:txBody>
            </p:sp>
            <p:sp>
              <p:nvSpPr>
                <p:cNvPr id="98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7855741" y="5034486"/>
                  <a:ext cx="1090170" cy="260586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 lIns="90000" tIns="46800" rIns="90000" bIns="46800">
                  <a:spAutoFit/>
                </a:bodyPr>
                <a:lstStyle/>
                <a:p>
                  <a:pPr algn="ctr"/>
                  <a:endParaRPr lang="en-US" altLang="ko-KR" b="1">
                    <a:solidFill>
                      <a:schemeClr val="bg1"/>
                    </a:solidFill>
                    <a:latin typeface="Calibri" panose="020F0502020204030204" pitchFamily="34" charset="0"/>
                    <a:ea typeface="Malgun Gothic" panose="020B0503020000020004" charset="-127"/>
                    <a:cs typeface="Tahoma" panose="020B0604030504040204" pitchFamily="34" charset="0"/>
                  </a:endParaRPr>
                </a:p>
              </p:txBody>
            </p:sp>
          </p:grpSp>
          <p:grpSp>
            <p:nvGrpSpPr>
              <p:cNvPr id="18" name="Group 52"/>
              <p:cNvGrpSpPr/>
              <p:nvPr/>
            </p:nvGrpSpPr>
            <p:grpSpPr bwMode="auto">
              <a:xfrm>
                <a:off x="6676" y="7247"/>
                <a:ext cx="5627" cy="145"/>
                <a:chOff x="7686661" y="5034486"/>
                <a:chExt cx="1428330" cy="260586"/>
              </a:xfrm>
            </p:grpSpPr>
            <p:sp>
              <p:nvSpPr>
                <p:cNvPr id="94" name="Rectangle 53"/>
                <p:cNvSpPr/>
                <p:nvPr/>
              </p:nvSpPr>
              <p:spPr>
                <a:xfrm>
                  <a:off x="7686661" y="5055754"/>
                  <a:ext cx="1428330" cy="219394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 latinLnBrk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ko-KR" altLang="en-US" sz="3200"/>
                </a:p>
              </p:txBody>
            </p:sp>
            <p:sp>
              <p:nvSpPr>
                <p:cNvPr id="95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7855741" y="5034486"/>
                  <a:ext cx="1090170" cy="260586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</p:spPr>
              <p:txBody>
                <a:bodyPr lIns="90000" tIns="46800" rIns="90000" bIns="46800">
                  <a:spAutoFit/>
                </a:bodyPr>
                <a:lstStyle/>
                <a:p>
                  <a:pPr algn="ctr"/>
                  <a:endParaRPr lang="zh-CN" altLang="en-US" b="1">
                    <a:solidFill>
                      <a:schemeClr val="bg1"/>
                    </a:solidFill>
                    <a:latin typeface="Calibri" panose="020F050202020403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90" name="Rectangle 3"/>
              <p:cNvSpPr txBox="1">
                <a:spLocks noChangeArrowheads="1"/>
              </p:cNvSpPr>
              <p:nvPr/>
            </p:nvSpPr>
            <p:spPr bwMode="auto">
              <a:xfrm>
                <a:off x="6743" y="6400"/>
                <a:ext cx="5732" cy="582"/>
              </a:xfrm>
              <a:prstGeom prst="rect">
                <a:avLst/>
              </a:prstGeom>
              <a:noFill/>
            </p:spPr>
            <p:txBody>
              <a:bodyPr lIns="0" tIns="0" rIns="0" bIns="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6360" indent="-86360" algn="l" eaLnBrk="1" fontAlgn="auto" latinLnBrk="0" hangingPunct="1">
                  <a:lnSpc>
                    <a:spcPct val="100000"/>
                  </a:lnSpc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每个撬装加油站至少有一名财务，两名加油员和一名安全员，</a:t>
                </a:r>
                <a:r>
                  <a:rPr kumimoji="1" lang="en-US" altLang="zh-CN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5</a:t>
                </a: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个人的工资按照当地工资水平结算</a:t>
                </a:r>
                <a:endParaRPr lang="zh-CN" altLang="ko-KR" sz="1200" dirty="0" smtClean="0">
                  <a:solidFill>
                    <a:srgbClr val="FF0000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  <p:sp>
            <p:nvSpPr>
              <p:cNvPr id="91" name="Rectangle 3"/>
              <p:cNvSpPr txBox="1">
                <a:spLocks noChangeArrowheads="1"/>
              </p:cNvSpPr>
              <p:nvPr/>
            </p:nvSpPr>
            <p:spPr bwMode="auto">
              <a:xfrm>
                <a:off x="6743" y="7643"/>
                <a:ext cx="5732" cy="291"/>
              </a:xfrm>
              <a:prstGeom prst="rect">
                <a:avLst/>
              </a:prstGeom>
              <a:noFill/>
            </p:spPr>
            <p:txBody>
              <a:bodyPr lIns="0" tIns="0" rIns="0" bIns="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6360" indent="-86360" algn="l" eaLnBrk="1" fontAlgn="auto" latinLnBrk="0" hangingPunct="1"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公司日常运营成本，房租、水电、办公用品等</a:t>
                </a:r>
                <a:endParaRPr lang="zh-CN" sz="1200" dirty="0" smtClean="0">
                  <a:solidFill>
                    <a:srgbClr val="FF0000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  <p:sp>
            <p:nvSpPr>
              <p:cNvPr id="92" name="Rectangle 53"/>
              <p:cNvSpPr/>
              <p:nvPr/>
            </p:nvSpPr>
            <p:spPr>
              <a:xfrm>
                <a:off x="6676" y="8490"/>
                <a:ext cx="5627" cy="122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3200"/>
              </a:p>
            </p:txBody>
          </p:sp>
          <p:sp>
            <p:nvSpPr>
              <p:cNvPr id="93" name="Rectangle 3"/>
              <p:cNvSpPr txBox="1">
                <a:spLocks noChangeArrowheads="1"/>
              </p:cNvSpPr>
              <p:nvPr/>
            </p:nvSpPr>
            <p:spPr bwMode="auto">
              <a:xfrm>
                <a:off x="6743" y="8863"/>
                <a:ext cx="5732" cy="291"/>
              </a:xfrm>
              <a:prstGeom prst="rect">
                <a:avLst/>
              </a:prstGeom>
              <a:noFill/>
            </p:spPr>
            <p:txBody>
              <a:bodyPr lIns="0" tIns="0" rIns="0" bIns="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6360" indent="-86360" algn="l" eaLnBrk="1" fontAlgn="auto" latinLnBrk="0" hangingPunct="1">
                  <a:lnSpc>
                    <a:spcPct val="100000"/>
                  </a:lnSpc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sz="120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其他未知费用预算</a:t>
                </a:r>
                <a:endParaRPr lang="zh-CN" sz="1200" dirty="0" smtClean="0">
                  <a:solidFill>
                    <a:srgbClr val="FF0000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</p:grpSp>
      </p:grpSp>
      <p:sp>
        <p:nvSpPr>
          <p:cNvPr id="64" name="Rectangle 53"/>
          <p:cNvSpPr/>
          <p:nvPr/>
        </p:nvSpPr>
        <p:spPr bwMode="auto">
          <a:xfrm>
            <a:off x="1203844" y="3704746"/>
            <a:ext cx="2655092" cy="8707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3200"/>
          </a:p>
        </p:txBody>
      </p:sp>
      <p:sp>
        <p:nvSpPr>
          <p:cNvPr id="68" name="Rectangle 53"/>
          <p:cNvSpPr/>
          <p:nvPr/>
        </p:nvSpPr>
        <p:spPr bwMode="auto">
          <a:xfrm>
            <a:off x="1196853" y="4276595"/>
            <a:ext cx="2655092" cy="8707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3200"/>
          </a:p>
        </p:txBody>
      </p:sp>
      <p:sp>
        <p:nvSpPr>
          <p:cNvPr id="72" name="Rectangle 53"/>
          <p:cNvSpPr/>
          <p:nvPr/>
        </p:nvSpPr>
        <p:spPr bwMode="auto">
          <a:xfrm>
            <a:off x="1173084" y="4865223"/>
            <a:ext cx="2655092" cy="8707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3200"/>
          </a:p>
        </p:txBody>
      </p:sp>
      <p:sp>
        <p:nvSpPr>
          <p:cNvPr id="80" name="Rectangle 53"/>
          <p:cNvSpPr/>
          <p:nvPr/>
        </p:nvSpPr>
        <p:spPr bwMode="auto">
          <a:xfrm>
            <a:off x="1208039" y="5588075"/>
            <a:ext cx="2655092" cy="8707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/>
          <p:cNvSpPr txBox="1">
            <a:spLocks noChangeArrowheads="1"/>
          </p:cNvSpPr>
          <p:nvPr/>
        </p:nvSpPr>
        <p:spPr bwMode="auto">
          <a:xfrm>
            <a:off x="6545263" y="976313"/>
            <a:ext cx="4540250" cy="6013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400" b="1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rPr>
              <a:t>目录</a:t>
            </a: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554788" y="2555240"/>
            <a:ext cx="4387215" cy="52540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>
            <a:defPPr>
              <a:defRPr lang="ko-KR"/>
            </a:defPPr>
            <a:lvl1pPr latinLnBrk="1">
              <a:lnSpc>
                <a:spcPct val="120000"/>
              </a:lnSpc>
              <a:defRPr kumimoji="1" sz="2400" ker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01. 西航石化简介</a:t>
            </a:r>
            <a:endParaRPr lang="zh-CN" altLang="en-US" dirty="0">
              <a:sym typeface="+mn-ea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6554787" y="3245769"/>
            <a:ext cx="5261065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>
            <a:defPPr>
              <a:defRPr lang="ko-KR"/>
            </a:defPPr>
            <a:lvl1pPr>
              <a:defRPr kumimoji="1" sz="2400" ker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02. </a:t>
            </a:r>
            <a:r>
              <a:rPr lang="zh-CN" altLang="en-US" dirty="0" smtClean="0">
                <a:solidFill>
                  <a:schemeClr val="bg1"/>
                </a:solidFill>
              </a:rPr>
              <a:t>撬</a:t>
            </a:r>
            <a:r>
              <a:rPr lang="zh-CN" altLang="en-US" dirty="0" smtClean="0">
                <a:solidFill>
                  <a:schemeClr val="bg1"/>
                </a:solidFill>
              </a:rPr>
              <a:t>装加油站建设及运营成本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561055" y="3781991"/>
            <a:ext cx="5340985" cy="50013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latinLnBrk="1">
              <a:lnSpc>
                <a:spcPct val="120000"/>
              </a:lnSpc>
              <a:defRPr/>
            </a:pPr>
            <a:r>
              <a:rPr kumimoji="1" lang="zh-CN" altLang="en-US" sz="2400" kern="0" dirty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r>
              <a:rPr kumimoji="1" lang="zh-CN" altLang="en-US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. 合作方案</a:t>
            </a:r>
            <a:endParaRPr kumimoji="1" lang="zh-CN" altLang="en-US" sz="2400" kern="0" dirty="0">
              <a:solidFill>
                <a:srgbClr val="EA801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6567029" y="4354323"/>
            <a:ext cx="5260340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</a:t>
            </a:r>
            <a:r>
              <a:rPr kumimoji="1" lang="en-US" altLang="zh-CN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. 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收益共</a:t>
            </a:r>
            <a:r>
              <a:rPr kumimoji="1" lang="zh-CN" altLang="en-US" sz="2400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享方案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6572250" y="1771650"/>
            <a:ext cx="4370705" cy="97155"/>
            <a:chOff x="10350" y="2715"/>
            <a:chExt cx="6883" cy="663"/>
          </a:xfrm>
        </p:grpSpPr>
        <p:sp>
          <p:nvSpPr>
            <p:cNvPr id="14" name="Rectangle 11"/>
            <p:cNvSpPr/>
            <p:nvPr/>
          </p:nvSpPr>
          <p:spPr>
            <a:xfrm>
              <a:off x="10350" y="2715"/>
              <a:ext cx="6883" cy="663"/>
            </a:xfrm>
            <a:prstGeom prst="rect">
              <a:avLst/>
            </a:prstGeom>
            <a:solidFill>
              <a:srgbClr val="FF8A00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1200"/>
            </a:p>
          </p:txBody>
        </p:sp>
        <p:sp>
          <p:nvSpPr>
            <p:cNvPr id="15" name="Rectangle 3"/>
            <p:cNvSpPr txBox="1">
              <a:spLocks noChangeArrowheads="1"/>
            </p:cNvSpPr>
            <p:nvPr/>
          </p:nvSpPr>
          <p:spPr bwMode="auto">
            <a:xfrm>
              <a:off x="10513" y="2810"/>
              <a:ext cx="6644" cy="24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</a:bodyPr>
            <a:lstStyle/>
            <a:p>
              <a:endParaRPr lang="zh-CN" altLang="en-US" sz="1000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98587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4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西航石化建议合作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方案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以一个撬装加油站为例，加油站建设、运营投资方案</a:t>
            </a:r>
            <a:endParaRPr lang="en-US" altLang="ko-KR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218" name="组合 217"/>
          <p:cNvGrpSpPr/>
          <p:nvPr/>
        </p:nvGrpSpPr>
        <p:grpSpPr>
          <a:xfrm>
            <a:off x="617855" y="1518285"/>
            <a:ext cx="10772775" cy="4860290"/>
            <a:chOff x="721" y="2427"/>
            <a:chExt cx="16965" cy="7654"/>
          </a:xfrm>
        </p:grpSpPr>
        <p:sp>
          <p:nvSpPr>
            <p:cNvPr id="96" name="文本框 95"/>
            <p:cNvSpPr txBox="1"/>
            <p:nvPr/>
          </p:nvSpPr>
          <p:spPr>
            <a:xfrm>
              <a:off x="721" y="9455"/>
              <a:ext cx="4309" cy="62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i="1" dirty="0" smtClean="0">
                  <a:latin typeface="+mj-ea"/>
                  <a:ea typeface="+mj-ea"/>
                  <a:sym typeface="+mn-ea"/>
                </a:rPr>
                <a:t>以上投资比例仅为西航建议比例</a:t>
              </a:r>
              <a:endParaRPr lang="zh-CN" altLang="en-US" sz="1400" dirty="0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9712" y="2427"/>
              <a:ext cx="7974" cy="6351"/>
              <a:chOff x="9340" y="2003"/>
              <a:chExt cx="8234" cy="6900"/>
            </a:xfrm>
          </p:grpSpPr>
          <p:grpSp>
            <p:nvGrpSpPr>
              <p:cNvPr id="105" name="组合 104"/>
              <p:cNvGrpSpPr/>
              <p:nvPr/>
            </p:nvGrpSpPr>
            <p:grpSpPr>
              <a:xfrm>
                <a:off x="10384" y="3978"/>
                <a:ext cx="5432" cy="4925"/>
                <a:chOff x="1197960" y="1763811"/>
                <a:chExt cx="5256213" cy="4319588"/>
              </a:xfrm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</p:grpSpPr>
            <p:sp>
              <p:nvSpPr>
                <p:cNvPr id="106" name="Freeform 4"/>
                <p:cNvSpPr/>
                <p:nvPr/>
              </p:nvSpPr>
              <p:spPr bwMode="auto">
                <a:xfrm>
                  <a:off x="5263548" y="1763811"/>
                  <a:ext cx="1190625" cy="1057275"/>
                </a:xfrm>
                <a:custGeom>
                  <a:avLst/>
                  <a:gdLst>
                    <a:gd name="T0" fmla="*/ 332 w 1088"/>
                    <a:gd name="T1" fmla="*/ 807 h 988"/>
                    <a:gd name="T2" fmla="*/ 394 w 1088"/>
                    <a:gd name="T3" fmla="*/ 879 h 988"/>
                    <a:gd name="T4" fmla="*/ 441 w 1088"/>
                    <a:gd name="T5" fmla="*/ 869 h 988"/>
                    <a:gd name="T6" fmla="*/ 502 w 1088"/>
                    <a:gd name="T7" fmla="*/ 874 h 988"/>
                    <a:gd name="T8" fmla="*/ 567 w 1088"/>
                    <a:gd name="T9" fmla="*/ 859 h 988"/>
                    <a:gd name="T10" fmla="*/ 614 w 1088"/>
                    <a:gd name="T11" fmla="*/ 915 h 988"/>
                    <a:gd name="T12" fmla="*/ 651 w 1088"/>
                    <a:gd name="T13" fmla="*/ 929 h 988"/>
                    <a:gd name="T14" fmla="*/ 695 w 1088"/>
                    <a:gd name="T15" fmla="*/ 957 h 988"/>
                    <a:gd name="T16" fmla="*/ 707 w 1088"/>
                    <a:gd name="T17" fmla="*/ 903 h 988"/>
                    <a:gd name="T18" fmla="*/ 754 w 1088"/>
                    <a:gd name="T19" fmla="*/ 959 h 988"/>
                    <a:gd name="T20" fmla="*/ 797 w 1088"/>
                    <a:gd name="T21" fmla="*/ 984 h 988"/>
                    <a:gd name="T22" fmla="*/ 843 w 1088"/>
                    <a:gd name="T23" fmla="*/ 927 h 988"/>
                    <a:gd name="T24" fmla="*/ 873 w 1088"/>
                    <a:gd name="T25" fmla="*/ 922 h 988"/>
                    <a:gd name="T26" fmla="*/ 922 w 1088"/>
                    <a:gd name="T27" fmla="*/ 957 h 988"/>
                    <a:gd name="T28" fmla="*/ 964 w 1088"/>
                    <a:gd name="T29" fmla="*/ 959 h 988"/>
                    <a:gd name="T30" fmla="*/ 950 w 1088"/>
                    <a:gd name="T31" fmla="*/ 881 h 988"/>
                    <a:gd name="T32" fmla="*/ 929 w 1088"/>
                    <a:gd name="T33" fmla="*/ 786 h 988"/>
                    <a:gd name="T34" fmla="*/ 1035 w 1088"/>
                    <a:gd name="T35" fmla="*/ 744 h 988"/>
                    <a:gd name="T36" fmla="*/ 1045 w 1088"/>
                    <a:gd name="T37" fmla="*/ 697 h 988"/>
                    <a:gd name="T38" fmla="*/ 1058 w 1088"/>
                    <a:gd name="T39" fmla="*/ 651 h 988"/>
                    <a:gd name="T40" fmla="*/ 1063 w 1088"/>
                    <a:gd name="T41" fmla="*/ 468 h 988"/>
                    <a:gd name="T42" fmla="*/ 1059 w 1088"/>
                    <a:gd name="T43" fmla="*/ 388 h 988"/>
                    <a:gd name="T44" fmla="*/ 1053 w 1088"/>
                    <a:gd name="T45" fmla="*/ 352 h 988"/>
                    <a:gd name="T46" fmla="*/ 983 w 1088"/>
                    <a:gd name="T47" fmla="*/ 406 h 988"/>
                    <a:gd name="T48" fmla="*/ 909 w 1088"/>
                    <a:gd name="T49" fmla="*/ 473 h 988"/>
                    <a:gd name="T50" fmla="*/ 777 w 1088"/>
                    <a:gd name="T51" fmla="*/ 473 h 988"/>
                    <a:gd name="T52" fmla="*/ 761 w 1088"/>
                    <a:gd name="T53" fmla="*/ 422 h 988"/>
                    <a:gd name="T54" fmla="*/ 715 w 1088"/>
                    <a:gd name="T55" fmla="*/ 388 h 988"/>
                    <a:gd name="T56" fmla="*/ 629 w 1088"/>
                    <a:gd name="T57" fmla="*/ 366 h 988"/>
                    <a:gd name="T58" fmla="*/ 559 w 1088"/>
                    <a:gd name="T59" fmla="*/ 358 h 988"/>
                    <a:gd name="T60" fmla="*/ 497 w 1088"/>
                    <a:gd name="T61" fmla="*/ 314 h 988"/>
                    <a:gd name="T62" fmla="*/ 467 w 1088"/>
                    <a:gd name="T63" fmla="*/ 263 h 988"/>
                    <a:gd name="T64" fmla="*/ 424 w 1088"/>
                    <a:gd name="T65" fmla="*/ 208 h 988"/>
                    <a:gd name="T66" fmla="*/ 370 w 1088"/>
                    <a:gd name="T67" fmla="*/ 122 h 988"/>
                    <a:gd name="T68" fmla="*/ 313 w 1088"/>
                    <a:gd name="T69" fmla="*/ 35 h 988"/>
                    <a:gd name="T70" fmla="*/ 221 w 1088"/>
                    <a:gd name="T71" fmla="*/ 21 h 988"/>
                    <a:gd name="T72" fmla="*/ 118 w 1088"/>
                    <a:gd name="T73" fmla="*/ 0 h 988"/>
                    <a:gd name="T74" fmla="*/ 4 w 1088"/>
                    <a:gd name="T75" fmla="*/ 49 h 988"/>
                    <a:gd name="T76" fmla="*/ 0 w 1088"/>
                    <a:gd name="T77" fmla="*/ 139 h 988"/>
                    <a:gd name="T78" fmla="*/ 50 w 1088"/>
                    <a:gd name="T79" fmla="*/ 173 h 988"/>
                    <a:gd name="T80" fmla="*/ 110 w 1088"/>
                    <a:gd name="T81" fmla="*/ 161 h 988"/>
                    <a:gd name="T82" fmla="*/ 123 w 1088"/>
                    <a:gd name="T83" fmla="*/ 223 h 988"/>
                    <a:gd name="T84" fmla="*/ 197 w 1088"/>
                    <a:gd name="T85" fmla="*/ 257 h 988"/>
                    <a:gd name="T86" fmla="*/ 242 w 1088"/>
                    <a:gd name="T87" fmla="*/ 238 h 988"/>
                    <a:gd name="T88" fmla="*/ 370 w 1088"/>
                    <a:gd name="T89" fmla="*/ 245 h 988"/>
                    <a:gd name="T90" fmla="*/ 350 w 1088"/>
                    <a:gd name="T91" fmla="*/ 417 h 988"/>
                    <a:gd name="T92" fmla="*/ 332 w 1088"/>
                    <a:gd name="T93" fmla="*/ 471 h 988"/>
                    <a:gd name="T94" fmla="*/ 325 w 1088"/>
                    <a:gd name="T95" fmla="*/ 582 h 988"/>
                    <a:gd name="T96" fmla="*/ 295 w 1088"/>
                    <a:gd name="T97" fmla="*/ 558 h 988"/>
                    <a:gd name="T98" fmla="*/ 229 w 1088"/>
                    <a:gd name="T99" fmla="*/ 659 h 988"/>
                    <a:gd name="T100" fmla="*/ 202 w 1088"/>
                    <a:gd name="T101" fmla="*/ 708 h 988"/>
                    <a:gd name="T102" fmla="*/ 295 w 1088"/>
                    <a:gd name="T103" fmla="*/ 742 h 988"/>
                    <a:gd name="T104" fmla="*/ 295 w 1088"/>
                    <a:gd name="T105" fmla="*/ 762 h 988"/>
                    <a:gd name="T106" fmla="*/ 262 w 1088"/>
                    <a:gd name="T107" fmla="*/ 804 h 9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088" h="988">
                      <a:moveTo>
                        <a:pt x="275" y="816"/>
                      </a:moveTo>
                      <a:lnTo>
                        <a:pt x="332" y="807"/>
                      </a:lnTo>
                      <a:lnTo>
                        <a:pt x="357" y="853"/>
                      </a:lnTo>
                      <a:lnTo>
                        <a:pt x="394" y="879"/>
                      </a:lnTo>
                      <a:lnTo>
                        <a:pt x="419" y="869"/>
                      </a:lnTo>
                      <a:lnTo>
                        <a:pt x="441" y="869"/>
                      </a:lnTo>
                      <a:lnTo>
                        <a:pt x="478" y="846"/>
                      </a:lnTo>
                      <a:lnTo>
                        <a:pt x="502" y="874"/>
                      </a:lnTo>
                      <a:lnTo>
                        <a:pt x="520" y="879"/>
                      </a:lnTo>
                      <a:lnTo>
                        <a:pt x="567" y="859"/>
                      </a:lnTo>
                      <a:lnTo>
                        <a:pt x="602" y="879"/>
                      </a:lnTo>
                      <a:lnTo>
                        <a:pt x="614" y="915"/>
                      </a:lnTo>
                      <a:lnTo>
                        <a:pt x="638" y="915"/>
                      </a:lnTo>
                      <a:lnTo>
                        <a:pt x="651" y="929"/>
                      </a:lnTo>
                      <a:lnTo>
                        <a:pt x="682" y="964"/>
                      </a:lnTo>
                      <a:lnTo>
                        <a:pt x="695" y="957"/>
                      </a:lnTo>
                      <a:lnTo>
                        <a:pt x="689" y="915"/>
                      </a:lnTo>
                      <a:lnTo>
                        <a:pt x="707" y="903"/>
                      </a:lnTo>
                      <a:lnTo>
                        <a:pt x="733" y="952"/>
                      </a:lnTo>
                      <a:lnTo>
                        <a:pt x="754" y="959"/>
                      </a:lnTo>
                      <a:lnTo>
                        <a:pt x="779" y="987"/>
                      </a:lnTo>
                      <a:lnTo>
                        <a:pt x="797" y="984"/>
                      </a:lnTo>
                      <a:lnTo>
                        <a:pt x="805" y="971"/>
                      </a:lnTo>
                      <a:lnTo>
                        <a:pt x="843" y="927"/>
                      </a:lnTo>
                      <a:lnTo>
                        <a:pt x="860" y="940"/>
                      </a:lnTo>
                      <a:lnTo>
                        <a:pt x="873" y="922"/>
                      </a:lnTo>
                      <a:lnTo>
                        <a:pt x="884" y="945"/>
                      </a:lnTo>
                      <a:lnTo>
                        <a:pt x="922" y="957"/>
                      </a:lnTo>
                      <a:lnTo>
                        <a:pt x="947" y="957"/>
                      </a:lnTo>
                      <a:lnTo>
                        <a:pt x="964" y="959"/>
                      </a:lnTo>
                      <a:lnTo>
                        <a:pt x="955" y="940"/>
                      </a:lnTo>
                      <a:lnTo>
                        <a:pt x="950" y="881"/>
                      </a:lnTo>
                      <a:lnTo>
                        <a:pt x="904" y="811"/>
                      </a:lnTo>
                      <a:lnTo>
                        <a:pt x="929" y="786"/>
                      </a:lnTo>
                      <a:lnTo>
                        <a:pt x="952" y="744"/>
                      </a:lnTo>
                      <a:lnTo>
                        <a:pt x="1035" y="744"/>
                      </a:lnTo>
                      <a:lnTo>
                        <a:pt x="1049" y="733"/>
                      </a:lnTo>
                      <a:lnTo>
                        <a:pt x="1045" y="697"/>
                      </a:lnTo>
                      <a:lnTo>
                        <a:pt x="1063" y="669"/>
                      </a:lnTo>
                      <a:lnTo>
                        <a:pt x="1058" y="651"/>
                      </a:lnTo>
                      <a:lnTo>
                        <a:pt x="1064" y="622"/>
                      </a:lnTo>
                      <a:lnTo>
                        <a:pt x="1063" y="468"/>
                      </a:lnTo>
                      <a:lnTo>
                        <a:pt x="1087" y="419"/>
                      </a:lnTo>
                      <a:lnTo>
                        <a:pt x="1059" y="388"/>
                      </a:lnTo>
                      <a:lnTo>
                        <a:pt x="1064" y="368"/>
                      </a:lnTo>
                      <a:lnTo>
                        <a:pt x="1053" y="352"/>
                      </a:lnTo>
                      <a:lnTo>
                        <a:pt x="1021" y="363"/>
                      </a:lnTo>
                      <a:lnTo>
                        <a:pt x="983" y="406"/>
                      </a:lnTo>
                      <a:lnTo>
                        <a:pt x="947" y="422"/>
                      </a:lnTo>
                      <a:lnTo>
                        <a:pt x="909" y="473"/>
                      </a:lnTo>
                      <a:lnTo>
                        <a:pt x="818" y="503"/>
                      </a:lnTo>
                      <a:lnTo>
                        <a:pt x="777" y="473"/>
                      </a:lnTo>
                      <a:lnTo>
                        <a:pt x="782" y="454"/>
                      </a:lnTo>
                      <a:lnTo>
                        <a:pt x="761" y="422"/>
                      </a:lnTo>
                      <a:lnTo>
                        <a:pt x="749" y="388"/>
                      </a:lnTo>
                      <a:lnTo>
                        <a:pt x="715" y="388"/>
                      </a:lnTo>
                      <a:lnTo>
                        <a:pt x="652" y="357"/>
                      </a:lnTo>
                      <a:lnTo>
                        <a:pt x="629" y="366"/>
                      </a:lnTo>
                      <a:lnTo>
                        <a:pt x="602" y="352"/>
                      </a:lnTo>
                      <a:lnTo>
                        <a:pt x="559" y="358"/>
                      </a:lnTo>
                      <a:lnTo>
                        <a:pt x="520" y="345"/>
                      </a:lnTo>
                      <a:lnTo>
                        <a:pt x="497" y="314"/>
                      </a:lnTo>
                      <a:lnTo>
                        <a:pt x="478" y="290"/>
                      </a:lnTo>
                      <a:lnTo>
                        <a:pt x="467" y="263"/>
                      </a:lnTo>
                      <a:lnTo>
                        <a:pt x="441" y="236"/>
                      </a:lnTo>
                      <a:lnTo>
                        <a:pt x="424" y="208"/>
                      </a:lnTo>
                      <a:lnTo>
                        <a:pt x="382" y="154"/>
                      </a:lnTo>
                      <a:lnTo>
                        <a:pt x="370" y="122"/>
                      </a:lnTo>
                      <a:lnTo>
                        <a:pt x="325" y="65"/>
                      </a:lnTo>
                      <a:lnTo>
                        <a:pt x="313" y="35"/>
                      </a:lnTo>
                      <a:lnTo>
                        <a:pt x="259" y="9"/>
                      </a:lnTo>
                      <a:lnTo>
                        <a:pt x="221" y="21"/>
                      </a:lnTo>
                      <a:lnTo>
                        <a:pt x="190" y="14"/>
                      </a:lnTo>
                      <a:lnTo>
                        <a:pt x="118" y="0"/>
                      </a:lnTo>
                      <a:lnTo>
                        <a:pt x="22" y="33"/>
                      </a:lnTo>
                      <a:lnTo>
                        <a:pt x="4" y="49"/>
                      </a:lnTo>
                      <a:lnTo>
                        <a:pt x="25" y="76"/>
                      </a:lnTo>
                      <a:lnTo>
                        <a:pt x="0" y="139"/>
                      </a:lnTo>
                      <a:lnTo>
                        <a:pt x="7" y="146"/>
                      </a:lnTo>
                      <a:lnTo>
                        <a:pt x="50" y="173"/>
                      </a:lnTo>
                      <a:lnTo>
                        <a:pt x="71" y="136"/>
                      </a:lnTo>
                      <a:lnTo>
                        <a:pt x="110" y="161"/>
                      </a:lnTo>
                      <a:lnTo>
                        <a:pt x="107" y="179"/>
                      </a:lnTo>
                      <a:lnTo>
                        <a:pt x="123" y="223"/>
                      </a:lnTo>
                      <a:lnTo>
                        <a:pt x="147" y="249"/>
                      </a:lnTo>
                      <a:lnTo>
                        <a:pt x="197" y="257"/>
                      </a:lnTo>
                      <a:lnTo>
                        <a:pt x="212" y="243"/>
                      </a:lnTo>
                      <a:lnTo>
                        <a:pt x="242" y="238"/>
                      </a:lnTo>
                      <a:lnTo>
                        <a:pt x="295" y="190"/>
                      </a:lnTo>
                      <a:lnTo>
                        <a:pt x="370" y="245"/>
                      </a:lnTo>
                      <a:lnTo>
                        <a:pt x="345" y="345"/>
                      </a:lnTo>
                      <a:lnTo>
                        <a:pt x="350" y="417"/>
                      </a:lnTo>
                      <a:lnTo>
                        <a:pt x="350" y="461"/>
                      </a:lnTo>
                      <a:lnTo>
                        <a:pt x="332" y="471"/>
                      </a:lnTo>
                      <a:lnTo>
                        <a:pt x="329" y="585"/>
                      </a:lnTo>
                      <a:lnTo>
                        <a:pt x="325" y="582"/>
                      </a:lnTo>
                      <a:lnTo>
                        <a:pt x="304" y="558"/>
                      </a:lnTo>
                      <a:lnTo>
                        <a:pt x="295" y="558"/>
                      </a:lnTo>
                      <a:lnTo>
                        <a:pt x="289" y="566"/>
                      </a:lnTo>
                      <a:lnTo>
                        <a:pt x="229" y="659"/>
                      </a:lnTo>
                      <a:lnTo>
                        <a:pt x="197" y="696"/>
                      </a:lnTo>
                      <a:lnTo>
                        <a:pt x="202" y="708"/>
                      </a:lnTo>
                      <a:lnTo>
                        <a:pt x="265" y="749"/>
                      </a:lnTo>
                      <a:lnTo>
                        <a:pt x="295" y="742"/>
                      </a:lnTo>
                      <a:lnTo>
                        <a:pt x="299" y="749"/>
                      </a:lnTo>
                      <a:lnTo>
                        <a:pt x="295" y="762"/>
                      </a:lnTo>
                      <a:lnTo>
                        <a:pt x="265" y="774"/>
                      </a:lnTo>
                      <a:lnTo>
                        <a:pt x="262" y="804"/>
                      </a:lnTo>
                      <a:lnTo>
                        <a:pt x="275" y="816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7" name="Freeform 5"/>
                <p:cNvSpPr/>
                <p:nvPr/>
              </p:nvSpPr>
              <p:spPr bwMode="auto">
                <a:xfrm>
                  <a:off x="3374423" y="1816199"/>
                  <a:ext cx="2314575" cy="2038350"/>
                </a:xfrm>
                <a:custGeom>
                  <a:avLst/>
                  <a:gdLst>
                    <a:gd name="T0" fmla="*/ 690 w 2117"/>
                    <a:gd name="T1" fmla="*/ 1843 h 1903"/>
                    <a:gd name="T2" fmla="*/ 782 w 2117"/>
                    <a:gd name="T3" fmla="*/ 1683 h 1903"/>
                    <a:gd name="T4" fmla="*/ 849 w 2117"/>
                    <a:gd name="T5" fmla="*/ 1833 h 1903"/>
                    <a:gd name="T6" fmla="*/ 932 w 2117"/>
                    <a:gd name="T7" fmla="*/ 1866 h 1903"/>
                    <a:gd name="T8" fmla="*/ 1039 w 2117"/>
                    <a:gd name="T9" fmla="*/ 1706 h 1903"/>
                    <a:gd name="T10" fmla="*/ 1151 w 2117"/>
                    <a:gd name="T11" fmla="*/ 1652 h 1903"/>
                    <a:gd name="T12" fmla="*/ 1279 w 2117"/>
                    <a:gd name="T13" fmla="*/ 1550 h 1903"/>
                    <a:gd name="T14" fmla="*/ 1356 w 2117"/>
                    <a:gd name="T15" fmla="*/ 1448 h 1903"/>
                    <a:gd name="T16" fmla="*/ 1430 w 2117"/>
                    <a:gd name="T17" fmla="*/ 1334 h 1903"/>
                    <a:gd name="T18" fmla="*/ 1505 w 2117"/>
                    <a:gd name="T19" fmla="*/ 1339 h 1903"/>
                    <a:gd name="T20" fmla="*/ 1591 w 2117"/>
                    <a:gd name="T21" fmla="*/ 1312 h 1903"/>
                    <a:gd name="T22" fmla="*/ 1700 w 2117"/>
                    <a:gd name="T23" fmla="*/ 1303 h 1903"/>
                    <a:gd name="T24" fmla="*/ 1803 w 2117"/>
                    <a:gd name="T25" fmla="*/ 1342 h 1903"/>
                    <a:gd name="T26" fmla="*/ 1859 w 2117"/>
                    <a:gd name="T27" fmla="*/ 1300 h 1903"/>
                    <a:gd name="T28" fmla="*/ 1967 w 2117"/>
                    <a:gd name="T29" fmla="*/ 1198 h 1903"/>
                    <a:gd name="T30" fmla="*/ 2060 w 2117"/>
                    <a:gd name="T31" fmla="*/ 1146 h 1903"/>
                    <a:gd name="T32" fmla="*/ 2085 w 2117"/>
                    <a:gd name="T33" fmla="*/ 1060 h 1903"/>
                    <a:gd name="T34" fmla="*/ 1971 w 2117"/>
                    <a:gd name="T35" fmla="*/ 996 h 1903"/>
                    <a:gd name="T36" fmla="*/ 1944 w 2117"/>
                    <a:gd name="T37" fmla="*/ 870 h 1903"/>
                    <a:gd name="T38" fmla="*/ 1979 w 2117"/>
                    <a:gd name="T39" fmla="*/ 828 h 1903"/>
                    <a:gd name="T40" fmla="*/ 1992 w 2117"/>
                    <a:gd name="T41" fmla="*/ 729 h 1903"/>
                    <a:gd name="T42" fmla="*/ 1992 w 2117"/>
                    <a:gd name="T43" fmla="*/ 704 h 1903"/>
                    <a:gd name="T44" fmla="*/ 2017 w 2117"/>
                    <a:gd name="T45" fmla="*/ 518 h 1903"/>
                    <a:gd name="T46" fmla="*/ 2058 w 2117"/>
                    <a:gd name="T47" fmla="*/ 538 h 1903"/>
                    <a:gd name="T48" fmla="*/ 2073 w 2117"/>
                    <a:gd name="T49" fmla="*/ 297 h 1903"/>
                    <a:gd name="T50" fmla="*/ 1939 w 2117"/>
                    <a:gd name="T51" fmla="*/ 194 h 1903"/>
                    <a:gd name="T52" fmla="*/ 1836 w 2117"/>
                    <a:gd name="T53" fmla="*/ 132 h 1903"/>
                    <a:gd name="T54" fmla="*/ 1734 w 2117"/>
                    <a:gd name="T55" fmla="*/ 98 h 1903"/>
                    <a:gd name="T56" fmla="*/ 1715 w 2117"/>
                    <a:gd name="T57" fmla="*/ 0 h 1903"/>
                    <a:gd name="T58" fmla="*/ 1674 w 2117"/>
                    <a:gd name="T59" fmla="*/ 98 h 1903"/>
                    <a:gd name="T60" fmla="*/ 1622 w 2117"/>
                    <a:gd name="T61" fmla="*/ 358 h 1903"/>
                    <a:gd name="T62" fmla="*/ 1485 w 2117"/>
                    <a:gd name="T63" fmla="*/ 463 h 1903"/>
                    <a:gd name="T64" fmla="*/ 1393 w 2117"/>
                    <a:gd name="T65" fmla="*/ 646 h 1903"/>
                    <a:gd name="T66" fmla="*/ 1537 w 2117"/>
                    <a:gd name="T67" fmla="*/ 679 h 1903"/>
                    <a:gd name="T68" fmla="*/ 1739 w 2117"/>
                    <a:gd name="T69" fmla="*/ 746 h 1903"/>
                    <a:gd name="T70" fmla="*/ 1596 w 2117"/>
                    <a:gd name="T71" fmla="*/ 807 h 1903"/>
                    <a:gd name="T72" fmla="*/ 1479 w 2117"/>
                    <a:gd name="T73" fmla="*/ 884 h 1903"/>
                    <a:gd name="T74" fmla="*/ 1326 w 2117"/>
                    <a:gd name="T75" fmla="*/ 1023 h 1903"/>
                    <a:gd name="T76" fmla="*/ 1143 w 2117"/>
                    <a:gd name="T77" fmla="*/ 1051 h 1903"/>
                    <a:gd name="T78" fmla="*/ 1104 w 2117"/>
                    <a:gd name="T79" fmla="*/ 1226 h 1903"/>
                    <a:gd name="T80" fmla="*/ 825 w 2117"/>
                    <a:gd name="T81" fmla="*/ 1345 h 1903"/>
                    <a:gd name="T82" fmla="*/ 583 w 2117"/>
                    <a:gd name="T83" fmla="*/ 1420 h 1903"/>
                    <a:gd name="T84" fmla="*/ 212 w 2117"/>
                    <a:gd name="T85" fmla="*/ 1332 h 1903"/>
                    <a:gd name="T86" fmla="*/ 12 w 2117"/>
                    <a:gd name="T87" fmla="*/ 1398 h 1903"/>
                    <a:gd name="T88" fmla="*/ 127 w 2117"/>
                    <a:gd name="T89" fmla="*/ 1527 h 1903"/>
                    <a:gd name="T90" fmla="*/ 240 w 2117"/>
                    <a:gd name="T91" fmla="*/ 1576 h 1903"/>
                    <a:gd name="T92" fmla="*/ 274 w 2117"/>
                    <a:gd name="T93" fmla="*/ 1678 h 1903"/>
                    <a:gd name="T94" fmla="*/ 394 w 2117"/>
                    <a:gd name="T95" fmla="*/ 1744 h 1903"/>
                    <a:gd name="T96" fmla="*/ 566 w 2117"/>
                    <a:gd name="T97" fmla="*/ 1729 h 1903"/>
                    <a:gd name="T98" fmla="*/ 510 w 2117"/>
                    <a:gd name="T99" fmla="*/ 1819 h 19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117" h="1903">
                      <a:moveTo>
                        <a:pt x="596" y="1893"/>
                      </a:moveTo>
                      <a:lnTo>
                        <a:pt x="626" y="1888"/>
                      </a:lnTo>
                      <a:lnTo>
                        <a:pt x="650" y="1879"/>
                      </a:lnTo>
                      <a:lnTo>
                        <a:pt x="690" y="1843"/>
                      </a:lnTo>
                      <a:lnTo>
                        <a:pt x="700" y="1789"/>
                      </a:lnTo>
                      <a:lnTo>
                        <a:pt x="724" y="1711"/>
                      </a:lnTo>
                      <a:lnTo>
                        <a:pt x="775" y="1676"/>
                      </a:lnTo>
                      <a:lnTo>
                        <a:pt x="782" y="1683"/>
                      </a:lnTo>
                      <a:lnTo>
                        <a:pt x="799" y="1738"/>
                      </a:lnTo>
                      <a:lnTo>
                        <a:pt x="775" y="1772"/>
                      </a:lnTo>
                      <a:lnTo>
                        <a:pt x="766" y="1804"/>
                      </a:lnTo>
                      <a:lnTo>
                        <a:pt x="849" y="1833"/>
                      </a:lnTo>
                      <a:lnTo>
                        <a:pt x="854" y="1856"/>
                      </a:lnTo>
                      <a:lnTo>
                        <a:pt x="901" y="1854"/>
                      </a:lnTo>
                      <a:lnTo>
                        <a:pt x="921" y="1860"/>
                      </a:lnTo>
                      <a:lnTo>
                        <a:pt x="932" y="1866"/>
                      </a:lnTo>
                      <a:lnTo>
                        <a:pt x="1014" y="1750"/>
                      </a:lnTo>
                      <a:lnTo>
                        <a:pt x="1036" y="1743"/>
                      </a:lnTo>
                      <a:lnTo>
                        <a:pt x="1041" y="1729"/>
                      </a:lnTo>
                      <a:lnTo>
                        <a:pt x="1039" y="1706"/>
                      </a:lnTo>
                      <a:lnTo>
                        <a:pt x="1067" y="1666"/>
                      </a:lnTo>
                      <a:lnTo>
                        <a:pt x="1119" y="1664"/>
                      </a:lnTo>
                      <a:lnTo>
                        <a:pt x="1139" y="1641"/>
                      </a:lnTo>
                      <a:lnTo>
                        <a:pt x="1151" y="1652"/>
                      </a:lnTo>
                      <a:lnTo>
                        <a:pt x="1181" y="1627"/>
                      </a:lnTo>
                      <a:lnTo>
                        <a:pt x="1197" y="1627"/>
                      </a:lnTo>
                      <a:lnTo>
                        <a:pt x="1251" y="1548"/>
                      </a:lnTo>
                      <a:lnTo>
                        <a:pt x="1279" y="1550"/>
                      </a:lnTo>
                      <a:lnTo>
                        <a:pt x="1314" y="1525"/>
                      </a:lnTo>
                      <a:lnTo>
                        <a:pt x="1323" y="1534"/>
                      </a:lnTo>
                      <a:lnTo>
                        <a:pt x="1388" y="1502"/>
                      </a:lnTo>
                      <a:lnTo>
                        <a:pt x="1356" y="1448"/>
                      </a:lnTo>
                      <a:lnTo>
                        <a:pt x="1365" y="1394"/>
                      </a:lnTo>
                      <a:lnTo>
                        <a:pt x="1393" y="1336"/>
                      </a:lnTo>
                      <a:lnTo>
                        <a:pt x="1416" y="1327"/>
                      </a:lnTo>
                      <a:lnTo>
                        <a:pt x="1430" y="1334"/>
                      </a:lnTo>
                      <a:lnTo>
                        <a:pt x="1430" y="1375"/>
                      </a:lnTo>
                      <a:lnTo>
                        <a:pt x="1447" y="1387"/>
                      </a:lnTo>
                      <a:lnTo>
                        <a:pt x="1488" y="1357"/>
                      </a:lnTo>
                      <a:lnTo>
                        <a:pt x="1505" y="1339"/>
                      </a:lnTo>
                      <a:lnTo>
                        <a:pt x="1521" y="1347"/>
                      </a:lnTo>
                      <a:lnTo>
                        <a:pt x="1542" y="1329"/>
                      </a:lnTo>
                      <a:lnTo>
                        <a:pt x="1584" y="1327"/>
                      </a:lnTo>
                      <a:lnTo>
                        <a:pt x="1591" y="1312"/>
                      </a:lnTo>
                      <a:lnTo>
                        <a:pt x="1581" y="1290"/>
                      </a:lnTo>
                      <a:lnTo>
                        <a:pt x="1610" y="1261"/>
                      </a:lnTo>
                      <a:lnTo>
                        <a:pt x="1645" y="1243"/>
                      </a:lnTo>
                      <a:lnTo>
                        <a:pt x="1700" y="1303"/>
                      </a:lnTo>
                      <a:lnTo>
                        <a:pt x="1697" y="1324"/>
                      </a:lnTo>
                      <a:lnTo>
                        <a:pt x="1724" y="1368"/>
                      </a:lnTo>
                      <a:lnTo>
                        <a:pt x="1789" y="1372"/>
                      </a:lnTo>
                      <a:lnTo>
                        <a:pt x="1803" y="1342"/>
                      </a:lnTo>
                      <a:lnTo>
                        <a:pt x="1787" y="1255"/>
                      </a:lnTo>
                      <a:lnTo>
                        <a:pt x="1801" y="1240"/>
                      </a:lnTo>
                      <a:lnTo>
                        <a:pt x="1831" y="1261"/>
                      </a:lnTo>
                      <a:lnTo>
                        <a:pt x="1859" y="1300"/>
                      </a:lnTo>
                      <a:lnTo>
                        <a:pt x="1901" y="1236"/>
                      </a:lnTo>
                      <a:lnTo>
                        <a:pt x="1921" y="1231"/>
                      </a:lnTo>
                      <a:lnTo>
                        <a:pt x="1951" y="1198"/>
                      </a:lnTo>
                      <a:lnTo>
                        <a:pt x="1967" y="1198"/>
                      </a:lnTo>
                      <a:lnTo>
                        <a:pt x="1994" y="1171"/>
                      </a:lnTo>
                      <a:lnTo>
                        <a:pt x="2009" y="1171"/>
                      </a:lnTo>
                      <a:lnTo>
                        <a:pt x="2023" y="1146"/>
                      </a:lnTo>
                      <a:lnTo>
                        <a:pt x="2060" y="1146"/>
                      </a:lnTo>
                      <a:lnTo>
                        <a:pt x="2099" y="1111"/>
                      </a:lnTo>
                      <a:lnTo>
                        <a:pt x="2116" y="1095"/>
                      </a:lnTo>
                      <a:lnTo>
                        <a:pt x="2116" y="1076"/>
                      </a:lnTo>
                      <a:lnTo>
                        <a:pt x="2085" y="1060"/>
                      </a:lnTo>
                      <a:lnTo>
                        <a:pt x="2085" y="1023"/>
                      </a:lnTo>
                      <a:lnTo>
                        <a:pt x="2036" y="958"/>
                      </a:lnTo>
                      <a:lnTo>
                        <a:pt x="1986" y="1005"/>
                      </a:lnTo>
                      <a:lnTo>
                        <a:pt x="1971" y="996"/>
                      </a:lnTo>
                      <a:lnTo>
                        <a:pt x="1969" y="969"/>
                      </a:lnTo>
                      <a:lnTo>
                        <a:pt x="1949" y="939"/>
                      </a:lnTo>
                      <a:lnTo>
                        <a:pt x="1944" y="907"/>
                      </a:lnTo>
                      <a:lnTo>
                        <a:pt x="1944" y="870"/>
                      </a:lnTo>
                      <a:lnTo>
                        <a:pt x="1910" y="844"/>
                      </a:lnTo>
                      <a:lnTo>
                        <a:pt x="1905" y="832"/>
                      </a:lnTo>
                      <a:lnTo>
                        <a:pt x="1913" y="810"/>
                      </a:lnTo>
                      <a:lnTo>
                        <a:pt x="1979" y="828"/>
                      </a:lnTo>
                      <a:lnTo>
                        <a:pt x="1981" y="798"/>
                      </a:lnTo>
                      <a:lnTo>
                        <a:pt x="2004" y="771"/>
                      </a:lnTo>
                      <a:lnTo>
                        <a:pt x="1989" y="759"/>
                      </a:lnTo>
                      <a:lnTo>
                        <a:pt x="1992" y="729"/>
                      </a:lnTo>
                      <a:lnTo>
                        <a:pt x="2023" y="717"/>
                      </a:lnTo>
                      <a:lnTo>
                        <a:pt x="2028" y="704"/>
                      </a:lnTo>
                      <a:lnTo>
                        <a:pt x="2023" y="697"/>
                      </a:lnTo>
                      <a:lnTo>
                        <a:pt x="1992" y="704"/>
                      </a:lnTo>
                      <a:lnTo>
                        <a:pt x="1931" y="662"/>
                      </a:lnTo>
                      <a:lnTo>
                        <a:pt x="1926" y="650"/>
                      </a:lnTo>
                      <a:lnTo>
                        <a:pt x="1956" y="613"/>
                      </a:lnTo>
                      <a:lnTo>
                        <a:pt x="2017" y="518"/>
                      </a:lnTo>
                      <a:lnTo>
                        <a:pt x="2023" y="511"/>
                      </a:lnTo>
                      <a:lnTo>
                        <a:pt x="2033" y="511"/>
                      </a:lnTo>
                      <a:lnTo>
                        <a:pt x="2053" y="536"/>
                      </a:lnTo>
                      <a:lnTo>
                        <a:pt x="2058" y="538"/>
                      </a:lnTo>
                      <a:lnTo>
                        <a:pt x="2060" y="424"/>
                      </a:lnTo>
                      <a:lnTo>
                        <a:pt x="2078" y="415"/>
                      </a:lnTo>
                      <a:lnTo>
                        <a:pt x="2078" y="370"/>
                      </a:lnTo>
                      <a:lnTo>
                        <a:pt x="2073" y="297"/>
                      </a:lnTo>
                      <a:lnTo>
                        <a:pt x="2099" y="196"/>
                      </a:lnTo>
                      <a:lnTo>
                        <a:pt x="2023" y="142"/>
                      </a:lnTo>
                      <a:lnTo>
                        <a:pt x="1969" y="189"/>
                      </a:lnTo>
                      <a:lnTo>
                        <a:pt x="1939" y="194"/>
                      </a:lnTo>
                      <a:lnTo>
                        <a:pt x="1926" y="210"/>
                      </a:lnTo>
                      <a:lnTo>
                        <a:pt x="1875" y="201"/>
                      </a:lnTo>
                      <a:lnTo>
                        <a:pt x="1851" y="174"/>
                      </a:lnTo>
                      <a:lnTo>
                        <a:pt x="1836" y="132"/>
                      </a:lnTo>
                      <a:lnTo>
                        <a:pt x="1838" y="114"/>
                      </a:lnTo>
                      <a:lnTo>
                        <a:pt x="1799" y="88"/>
                      </a:lnTo>
                      <a:lnTo>
                        <a:pt x="1777" y="126"/>
                      </a:lnTo>
                      <a:lnTo>
                        <a:pt x="1734" y="98"/>
                      </a:lnTo>
                      <a:lnTo>
                        <a:pt x="1727" y="91"/>
                      </a:lnTo>
                      <a:lnTo>
                        <a:pt x="1752" y="27"/>
                      </a:lnTo>
                      <a:lnTo>
                        <a:pt x="1731" y="0"/>
                      </a:lnTo>
                      <a:lnTo>
                        <a:pt x="1715" y="0"/>
                      </a:lnTo>
                      <a:lnTo>
                        <a:pt x="1669" y="32"/>
                      </a:lnTo>
                      <a:lnTo>
                        <a:pt x="1633" y="86"/>
                      </a:lnTo>
                      <a:lnTo>
                        <a:pt x="1647" y="96"/>
                      </a:lnTo>
                      <a:lnTo>
                        <a:pt x="1674" y="98"/>
                      </a:lnTo>
                      <a:lnTo>
                        <a:pt x="1697" y="156"/>
                      </a:lnTo>
                      <a:lnTo>
                        <a:pt x="1685" y="177"/>
                      </a:lnTo>
                      <a:lnTo>
                        <a:pt x="1663" y="210"/>
                      </a:lnTo>
                      <a:lnTo>
                        <a:pt x="1622" y="358"/>
                      </a:lnTo>
                      <a:lnTo>
                        <a:pt x="1638" y="384"/>
                      </a:lnTo>
                      <a:lnTo>
                        <a:pt x="1625" y="405"/>
                      </a:lnTo>
                      <a:lnTo>
                        <a:pt x="1535" y="470"/>
                      </a:lnTo>
                      <a:lnTo>
                        <a:pt x="1485" y="463"/>
                      </a:lnTo>
                      <a:lnTo>
                        <a:pt x="1458" y="452"/>
                      </a:lnTo>
                      <a:lnTo>
                        <a:pt x="1452" y="465"/>
                      </a:lnTo>
                      <a:lnTo>
                        <a:pt x="1412" y="625"/>
                      </a:lnTo>
                      <a:lnTo>
                        <a:pt x="1393" y="646"/>
                      </a:lnTo>
                      <a:lnTo>
                        <a:pt x="1403" y="674"/>
                      </a:lnTo>
                      <a:lnTo>
                        <a:pt x="1428" y="697"/>
                      </a:lnTo>
                      <a:lnTo>
                        <a:pt x="1470" y="672"/>
                      </a:lnTo>
                      <a:lnTo>
                        <a:pt x="1537" y="679"/>
                      </a:lnTo>
                      <a:lnTo>
                        <a:pt x="1556" y="646"/>
                      </a:lnTo>
                      <a:lnTo>
                        <a:pt x="1591" y="637"/>
                      </a:lnTo>
                      <a:lnTo>
                        <a:pt x="1657" y="662"/>
                      </a:lnTo>
                      <a:lnTo>
                        <a:pt x="1739" y="746"/>
                      </a:lnTo>
                      <a:lnTo>
                        <a:pt x="1739" y="764"/>
                      </a:lnTo>
                      <a:lnTo>
                        <a:pt x="1722" y="776"/>
                      </a:lnTo>
                      <a:lnTo>
                        <a:pt x="1627" y="783"/>
                      </a:lnTo>
                      <a:lnTo>
                        <a:pt x="1596" y="807"/>
                      </a:lnTo>
                      <a:lnTo>
                        <a:pt x="1572" y="802"/>
                      </a:lnTo>
                      <a:lnTo>
                        <a:pt x="1554" y="832"/>
                      </a:lnTo>
                      <a:lnTo>
                        <a:pt x="1509" y="840"/>
                      </a:lnTo>
                      <a:lnTo>
                        <a:pt x="1479" y="884"/>
                      </a:lnTo>
                      <a:lnTo>
                        <a:pt x="1475" y="916"/>
                      </a:lnTo>
                      <a:lnTo>
                        <a:pt x="1411" y="958"/>
                      </a:lnTo>
                      <a:lnTo>
                        <a:pt x="1370" y="964"/>
                      </a:lnTo>
                      <a:lnTo>
                        <a:pt x="1326" y="1023"/>
                      </a:lnTo>
                      <a:lnTo>
                        <a:pt x="1284" y="1048"/>
                      </a:lnTo>
                      <a:lnTo>
                        <a:pt x="1202" y="1030"/>
                      </a:lnTo>
                      <a:lnTo>
                        <a:pt x="1176" y="1018"/>
                      </a:lnTo>
                      <a:lnTo>
                        <a:pt x="1143" y="1051"/>
                      </a:lnTo>
                      <a:lnTo>
                        <a:pt x="1129" y="1107"/>
                      </a:lnTo>
                      <a:lnTo>
                        <a:pt x="1172" y="1171"/>
                      </a:lnTo>
                      <a:lnTo>
                        <a:pt x="1143" y="1201"/>
                      </a:lnTo>
                      <a:lnTo>
                        <a:pt x="1104" y="1226"/>
                      </a:lnTo>
                      <a:lnTo>
                        <a:pt x="1044" y="1300"/>
                      </a:lnTo>
                      <a:lnTo>
                        <a:pt x="967" y="1334"/>
                      </a:lnTo>
                      <a:lnTo>
                        <a:pt x="841" y="1347"/>
                      </a:lnTo>
                      <a:lnTo>
                        <a:pt x="825" y="1345"/>
                      </a:lnTo>
                      <a:lnTo>
                        <a:pt x="679" y="1407"/>
                      </a:lnTo>
                      <a:lnTo>
                        <a:pt x="608" y="1448"/>
                      </a:lnTo>
                      <a:lnTo>
                        <a:pt x="590" y="1438"/>
                      </a:lnTo>
                      <a:lnTo>
                        <a:pt x="583" y="1420"/>
                      </a:lnTo>
                      <a:lnTo>
                        <a:pt x="492" y="1414"/>
                      </a:lnTo>
                      <a:lnTo>
                        <a:pt x="391" y="1382"/>
                      </a:lnTo>
                      <a:lnTo>
                        <a:pt x="363" y="1350"/>
                      </a:lnTo>
                      <a:lnTo>
                        <a:pt x="212" y="1332"/>
                      </a:lnTo>
                      <a:lnTo>
                        <a:pt x="184" y="1345"/>
                      </a:lnTo>
                      <a:lnTo>
                        <a:pt x="2" y="1327"/>
                      </a:lnTo>
                      <a:lnTo>
                        <a:pt x="0" y="1354"/>
                      </a:lnTo>
                      <a:lnTo>
                        <a:pt x="12" y="1398"/>
                      </a:lnTo>
                      <a:lnTo>
                        <a:pt x="4" y="1465"/>
                      </a:lnTo>
                      <a:lnTo>
                        <a:pt x="56" y="1542"/>
                      </a:lnTo>
                      <a:lnTo>
                        <a:pt x="85" y="1560"/>
                      </a:lnTo>
                      <a:lnTo>
                        <a:pt x="127" y="1527"/>
                      </a:lnTo>
                      <a:lnTo>
                        <a:pt x="214" y="1527"/>
                      </a:lnTo>
                      <a:lnTo>
                        <a:pt x="236" y="1534"/>
                      </a:lnTo>
                      <a:lnTo>
                        <a:pt x="249" y="1555"/>
                      </a:lnTo>
                      <a:lnTo>
                        <a:pt x="240" y="1576"/>
                      </a:lnTo>
                      <a:lnTo>
                        <a:pt x="190" y="1616"/>
                      </a:lnTo>
                      <a:lnTo>
                        <a:pt x="195" y="1636"/>
                      </a:lnTo>
                      <a:lnTo>
                        <a:pt x="253" y="1678"/>
                      </a:lnTo>
                      <a:lnTo>
                        <a:pt x="274" y="1678"/>
                      </a:lnTo>
                      <a:lnTo>
                        <a:pt x="282" y="1688"/>
                      </a:lnTo>
                      <a:lnTo>
                        <a:pt x="277" y="1706"/>
                      </a:lnTo>
                      <a:lnTo>
                        <a:pt x="312" y="1734"/>
                      </a:lnTo>
                      <a:lnTo>
                        <a:pt x="394" y="1744"/>
                      </a:lnTo>
                      <a:lnTo>
                        <a:pt x="430" y="1736"/>
                      </a:lnTo>
                      <a:lnTo>
                        <a:pt x="481" y="1686"/>
                      </a:lnTo>
                      <a:lnTo>
                        <a:pt x="541" y="1690"/>
                      </a:lnTo>
                      <a:lnTo>
                        <a:pt x="566" y="1729"/>
                      </a:lnTo>
                      <a:lnTo>
                        <a:pt x="552" y="1761"/>
                      </a:lnTo>
                      <a:lnTo>
                        <a:pt x="554" y="1782"/>
                      </a:lnTo>
                      <a:lnTo>
                        <a:pt x="523" y="1802"/>
                      </a:lnTo>
                      <a:lnTo>
                        <a:pt x="510" y="1819"/>
                      </a:lnTo>
                      <a:lnTo>
                        <a:pt x="514" y="1860"/>
                      </a:lnTo>
                      <a:lnTo>
                        <a:pt x="571" y="1902"/>
                      </a:lnTo>
                      <a:lnTo>
                        <a:pt x="596" y="189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8" name="Freeform 6"/>
                <p:cNvSpPr/>
                <p:nvPr/>
              </p:nvSpPr>
              <p:spPr bwMode="auto">
                <a:xfrm>
                  <a:off x="1197960" y="2381349"/>
                  <a:ext cx="2101850" cy="1558925"/>
                </a:xfrm>
                <a:custGeom>
                  <a:avLst/>
                  <a:gdLst>
                    <a:gd name="T0" fmla="*/ 1318 w 1922"/>
                    <a:gd name="T1" fmla="*/ 50 h 1456"/>
                    <a:gd name="T2" fmla="*/ 1377 w 1922"/>
                    <a:gd name="T3" fmla="*/ 123 h 1456"/>
                    <a:gd name="T4" fmla="*/ 1460 w 1922"/>
                    <a:gd name="T5" fmla="*/ 177 h 1456"/>
                    <a:gd name="T6" fmla="*/ 1532 w 1922"/>
                    <a:gd name="T7" fmla="*/ 319 h 1456"/>
                    <a:gd name="T8" fmla="*/ 1492 w 1922"/>
                    <a:gd name="T9" fmla="*/ 427 h 1456"/>
                    <a:gd name="T10" fmla="*/ 1701 w 1922"/>
                    <a:gd name="T11" fmla="*/ 521 h 1456"/>
                    <a:gd name="T12" fmla="*/ 1846 w 1922"/>
                    <a:gd name="T13" fmla="*/ 627 h 1456"/>
                    <a:gd name="T14" fmla="*/ 1921 w 1922"/>
                    <a:gd name="T15" fmla="*/ 788 h 1456"/>
                    <a:gd name="T16" fmla="*/ 1867 w 1922"/>
                    <a:gd name="T17" fmla="*/ 858 h 1456"/>
                    <a:gd name="T18" fmla="*/ 1673 w 1922"/>
                    <a:gd name="T19" fmla="*/ 965 h 1456"/>
                    <a:gd name="T20" fmla="*/ 1645 w 1922"/>
                    <a:gd name="T21" fmla="*/ 1133 h 1456"/>
                    <a:gd name="T22" fmla="*/ 1370 w 1922"/>
                    <a:gd name="T23" fmla="*/ 1215 h 1456"/>
                    <a:gd name="T24" fmla="*/ 1419 w 1922"/>
                    <a:gd name="T25" fmla="*/ 1367 h 1456"/>
                    <a:gd name="T26" fmla="*/ 1389 w 1922"/>
                    <a:gd name="T27" fmla="*/ 1416 h 1456"/>
                    <a:gd name="T28" fmla="*/ 1349 w 1922"/>
                    <a:gd name="T29" fmla="*/ 1455 h 1456"/>
                    <a:gd name="T30" fmla="*/ 1240 w 1922"/>
                    <a:gd name="T31" fmla="*/ 1427 h 1456"/>
                    <a:gd name="T32" fmla="*/ 1053 w 1922"/>
                    <a:gd name="T33" fmla="*/ 1401 h 1456"/>
                    <a:gd name="T34" fmla="*/ 865 w 1922"/>
                    <a:gd name="T35" fmla="*/ 1434 h 1456"/>
                    <a:gd name="T36" fmla="*/ 719 w 1922"/>
                    <a:gd name="T37" fmla="*/ 1411 h 1456"/>
                    <a:gd name="T38" fmla="*/ 553 w 1922"/>
                    <a:gd name="T39" fmla="*/ 1425 h 1456"/>
                    <a:gd name="T40" fmla="*/ 459 w 1922"/>
                    <a:gd name="T41" fmla="*/ 1379 h 1456"/>
                    <a:gd name="T42" fmla="*/ 359 w 1922"/>
                    <a:gd name="T43" fmla="*/ 1311 h 1456"/>
                    <a:gd name="T44" fmla="*/ 146 w 1922"/>
                    <a:gd name="T45" fmla="*/ 1272 h 1456"/>
                    <a:gd name="T46" fmla="*/ 118 w 1922"/>
                    <a:gd name="T47" fmla="*/ 1189 h 1456"/>
                    <a:gd name="T48" fmla="*/ 74 w 1922"/>
                    <a:gd name="T49" fmla="*/ 1131 h 1456"/>
                    <a:gd name="T50" fmla="*/ 41 w 1922"/>
                    <a:gd name="T51" fmla="*/ 1074 h 1456"/>
                    <a:gd name="T52" fmla="*/ 71 w 1922"/>
                    <a:gd name="T53" fmla="*/ 1007 h 1456"/>
                    <a:gd name="T54" fmla="*/ 9 w 1922"/>
                    <a:gd name="T55" fmla="*/ 926 h 1456"/>
                    <a:gd name="T56" fmla="*/ 7 w 1922"/>
                    <a:gd name="T57" fmla="*/ 840 h 1456"/>
                    <a:gd name="T58" fmla="*/ 44 w 1922"/>
                    <a:gd name="T59" fmla="*/ 783 h 1456"/>
                    <a:gd name="T60" fmla="*/ 151 w 1922"/>
                    <a:gd name="T61" fmla="*/ 746 h 1456"/>
                    <a:gd name="T62" fmla="*/ 203 w 1922"/>
                    <a:gd name="T63" fmla="*/ 750 h 1456"/>
                    <a:gd name="T64" fmla="*/ 267 w 1922"/>
                    <a:gd name="T65" fmla="*/ 780 h 1456"/>
                    <a:gd name="T66" fmla="*/ 459 w 1922"/>
                    <a:gd name="T67" fmla="*/ 713 h 1456"/>
                    <a:gd name="T68" fmla="*/ 625 w 1922"/>
                    <a:gd name="T69" fmla="*/ 606 h 1456"/>
                    <a:gd name="T70" fmla="*/ 676 w 1922"/>
                    <a:gd name="T71" fmla="*/ 560 h 1456"/>
                    <a:gd name="T72" fmla="*/ 647 w 1922"/>
                    <a:gd name="T73" fmla="*/ 380 h 1456"/>
                    <a:gd name="T74" fmla="*/ 794 w 1922"/>
                    <a:gd name="T75" fmla="*/ 349 h 1456"/>
                    <a:gd name="T76" fmla="*/ 857 w 1922"/>
                    <a:gd name="T77" fmla="*/ 380 h 1456"/>
                    <a:gd name="T78" fmla="*/ 932 w 1922"/>
                    <a:gd name="T79" fmla="*/ 183 h 1456"/>
                    <a:gd name="T80" fmla="*/ 1048 w 1922"/>
                    <a:gd name="T81" fmla="*/ 207 h 1456"/>
                    <a:gd name="T82" fmla="*/ 1147 w 1922"/>
                    <a:gd name="T83" fmla="*/ 92 h 1456"/>
                    <a:gd name="T84" fmla="*/ 1238 w 1922"/>
                    <a:gd name="T85" fmla="*/ 41 h 1456"/>
                    <a:gd name="T86" fmla="*/ 1310 w 1922"/>
                    <a:gd name="T87" fmla="*/ 13 h 14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922" h="1456">
                      <a:moveTo>
                        <a:pt x="1310" y="13"/>
                      </a:moveTo>
                      <a:lnTo>
                        <a:pt x="1333" y="13"/>
                      </a:lnTo>
                      <a:lnTo>
                        <a:pt x="1318" y="50"/>
                      </a:lnTo>
                      <a:lnTo>
                        <a:pt x="1337" y="71"/>
                      </a:lnTo>
                      <a:lnTo>
                        <a:pt x="1337" y="87"/>
                      </a:lnTo>
                      <a:lnTo>
                        <a:pt x="1377" y="123"/>
                      </a:lnTo>
                      <a:lnTo>
                        <a:pt x="1387" y="152"/>
                      </a:lnTo>
                      <a:lnTo>
                        <a:pt x="1439" y="158"/>
                      </a:lnTo>
                      <a:lnTo>
                        <a:pt x="1460" y="177"/>
                      </a:lnTo>
                      <a:lnTo>
                        <a:pt x="1473" y="177"/>
                      </a:lnTo>
                      <a:lnTo>
                        <a:pt x="1503" y="239"/>
                      </a:lnTo>
                      <a:lnTo>
                        <a:pt x="1532" y="319"/>
                      </a:lnTo>
                      <a:lnTo>
                        <a:pt x="1517" y="363"/>
                      </a:lnTo>
                      <a:lnTo>
                        <a:pt x="1520" y="380"/>
                      </a:lnTo>
                      <a:lnTo>
                        <a:pt x="1492" y="427"/>
                      </a:lnTo>
                      <a:lnTo>
                        <a:pt x="1499" y="467"/>
                      </a:lnTo>
                      <a:lnTo>
                        <a:pt x="1597" y="506"/>
                      </a:lnTo>
                      <a:lnTo>
                        <a:pt x="1701" y="521"/>
                      </a:lnTo>
                      <a:lnTo>
                        <a:pt x="1809" y="596"/>
                      </a:lnTo>
                      <a:lnTo>
                        <a:pt x="1844" y="606"/>
                      </a:lnTo>
                      <a:lnTo>
                        <a:pt x="1846" y="627"/>
                      </a:lnTo>
                      <a:lnTo>
                        <a:pt x="1869" y="674"/>
                      </a:lnTo>
                      <a:lnTo>
                        <a:pt x="1891" y="735"/>
                      </a:lnTo>
                      <a:lnTo>
                        <a:pt x="1921" y="788"/>
                      </a:lnTo>
                      <a:lnTo>
                        <a:pt x="1904" y="807"/>
                      </a:lnTo>
                      <a:lnTo>
                        <a:pt x="1904" y="843"/>
                      </a:lnTo>
                      <a:lnTo>
                        <a:pt x="1867" y="858"/>
                      </a:lnTo>
                      <a:lnTo>
                        <a:pt x="1774" y="897"/>
                      </a:lnTo>
                      <a:lnTo>
                        <a:pt x="1715" y="945"/>
                      </a:lnTo>
                      <a:lnTo>
                        <a:pt x="1673" y="965"/>
                      </a:lnTo>
                      <a:lnTo>
                        <a:pt x="1666" y="995"/>
                      </a:lnTo>
                      <a:lnTo>
                        <a:pt x="1678" y="1138"/>
                      </a:lnTo>
                      <a:lnTo>
                        <a:pt x="1645" y="1133"/>
                      </a:lnTo>
                      <a:lnTo>
                        <a:pt x="1629" y="1145"/>
                      </a:lnTo>
                      <a:lnTo>
                        <a:pt x="1402" y="1189"/>
                      </a:lnTo>
                      <a:lnTo>
                        <a:pt x="1370" y="1215"/>
                      </a:lnTo>
                      <a:lnTo>
                        <a:pt x="1375" y="1275"/>
                      </a:lnTo>
                      <a:lnTo>
                        <a:pt x="1441" y="1332"/>
                      </a:lnTo>
                      <a:lnTo>
                        <a:pt x="1419" y="1367"/>
                      </a:lnTo>
                      <a:lnTo>
                        <a:pt x="1387" y="1383"/>
                      </a:lnTo>
                      <a:lnTo>
                        <a:pt x="1382" y="1401"/>
                      </a:lnTo>
                      <a:lnTo>
                        <a:pt x="1389" y="1416"/>
                      </a:lnTo>
                      <a:lnTo>
                        <a:pt x="1407" y="1416"/>
                      </a:lnTo>
                      <a:lnTo>
                        <a:pt x="1417" y="1429"/>
                      </a:lnTo>
                      <a:lnTo>
                        <a:pt x="1349" y="1455"/>
                      </a:lnTo>
                      <a:lnTo>
                        <a:pt x="1310" y="1439"/>
                      </a:lnTo>
                      <a:lnTo>
                        <a:pt x="1291" y="1427"/>
                      </a:lnTo>
                      <a:lnTo>
                        <a:pt x="1240" y="1427"/>
                      </a:lnTo>
                      <a:lnTo>
                        <a:pt x="1151" y="1387"/>
                      </a:lnTo>
                      <a:lnTo>
                        <a:pt x="1097" y="1387"/>
                      </a:lnTo>
                      <a:lnTo>
                        <a:pt x="1053" y="1401"/>
                      </a:lnTo>
                      <a:lnTo>
                        <a:pt x="1004" y="1401"/>
                      </a:lnTo>
                      <a:lnTo>
                        <a:pt x="927" y="1441"/>
                      </a:lnTo>
                      <a:lnTo>
                        <a:pt x="865" y="1434"/>
                      </a:lnTo>
                      <a:lnTo>
                        <a:pt x="802" y="1455"/>
                      </a:lnTo>
                      <a:lnTo>
                        <a:pt x="752" y="1439"/>
                      </a:lnTo>
                      <a:lnTo>
                        <a:pt x="719" y="1411"/>
                      </a:lnTo>
                      <a:lnTo>
                        <a:pt x="638" y="1401"/>
                      </a:lnTo>
                      <a:lnTo>
                        <a:pt x="583" y="1437"/>
                      </a:lnTo>
                      <a:lnTo>
                        <a:pt x="553" y="1425"/>
                      </a:lnTo>
                      <a:lnTo>
                        <a:pt x="529" y="1405"/>
                      </a:lnTo>
                      <a:lnTo>
                        <a:pt x="470" y="1389"/>
                      </a:lnTo>
                      <a:lnTo>
                        <a:pt x="459" y="1379"/>
                      </a:lnTo>
                      <a:lnTo>
                        <a:pt x="435" y="1378"/>
                      </a:lnTo>
                      <a:lnTo>
                        <a:pt x="398" y="1319"/>
                      </a:lnTo>
                      <a:lnTo>
                        <a:pt x="359" y="1311"/>
                      </a:lnTo>
                      <a:lnTo>
                        <a:pt x="267" y="1341"/>
                      </a:lnTo>
                      <a:lnTo>
                        <a:pt x="226" y="1332"/>
                      </a:lnTo>
                      <a:lnTo>
                        <a:pt x="146" y="1272"/>
                      </a:lnTo>
                      <a:lnTo>
                        <a:pt x="123" y="1270"/>
                      </a:lnTo>
                      <a:lnTo>
                        <a:pt x="105" y="1229"/>
                      </a:lnTo>
                      <a:lnTo>
                        <a:pt x="118" y="1189"/>
                      </a:lnTo>
                      <a:lnTo>
                        <a:pt x="113" y="1170"/>
                      </a:lnTo>
                      <a:lnTo>
                        <a:pt x="83" y="1150"/>
                      </a:lnTo>
                      <a:lnTo>
                        <a:pt x="74" y="1131"/>
                      </a:lnTo>
                      <a:lnTo>
                        <a:pt x="11" y="1096"/>
                      </a:lnTo>
                      <a:lnTo>
                        <a:pt x="11" y="1086"/>
                      </a:lnTo>
                      <a:lnTo>
                        <a:pt x="41" y="1074"/>
                      </a:lnTo>
                      <a:lnTo>
                        <a:pt x="58" y="1084"/>
                      </a:lnTo>
                      <a:lnTo>
                        <a:pt x="76" y="1067"/>
                      </a:lnTo>
                      <a:lnTo>
                        <a:pt x="71" y="1007"/>
                      </a:lnTo>
                      <a:lnTo>
                        <a:pt x="76" y="958"/>
                      </a:lnTo>
                      <a:lnTo>
                        <a:pt x="37" y="918"/>
                      </a:lnTo>
                      <a:lnTo>
                        <a:pt x="9" y="926"/>
                      </a:lnTo>
                      <a:lnTo>
                        <a:pt x="0" y="897"/>
                      </a:lnTo>
                      <a:lnTo>
                        <a:pt x="14" y="866"/>
                      </a:lnTo>
                      <a:lnTo>
                        <a:pt x="7" y="840"/>
                      </a:lnTo>
                      <a:lnTo>
                        <a:pt x="34" y="815"/>
                      </a:lnTo>
                      <a:lnTo>
                        <a:pt x="44" y="804"/>
                      </a:lnTo>
                      <a:lnTo>
                        <a:pt x="44" y="783"/>
                      </a:lnTo>
                      <a:lnTo>
                        <a:pt x="81" y="766"/>
                      </a:lnTo>
                      <a:lnTo>
                        <a:pt x="118" y="758"/>
                      </a:lnTo>
                      <a:lnTo>
                        <a:pt x="151" y="746"/>
                      </a:lnTo>
                      <a:lnTo>
                        <a:pt x="177" y="753"/>
                      </a:lnTo>
                      <a:lnTo>
                        <a:pt x="197" y="746"/>
                      </a:lnTo>
                      <a:lnTo>
                        <a:pt x="203" y="750"/>
                      </a:lnTo>
                      <a:lnTo>
                        <a:pt x="207" y="776"/>
                      </a:lnTo>
                      <a:lnTo>
                        <a:pt x="224" y="783"/>
                      </a:lnTo>
                      <a:lnTo>
                        <a:pt x="267" y="780"/>
                      </a:lnTo>
                      <a:lnTo>
                        <a:pt x="314" y="728"/>
                      </a:lnTo>
                      <a:lnTo>
                        <a:pt x="410" y="748"/>
                      </a:lnTo>
                      <a:lnTo>
                        <a:pt x="459" y="713"/>
                      </a:lnTo>
                      <a:lnTo>
                        <a:pt x="602" y="681"/>
                      </a:lnTo>
                      <a:lnTo>
                        <a:pt x="611" y="660"/>
                      </a:lnTo>
                      <a:lnTo>
                        <a:pt x="625" y="606"/>
                      </a:lnTo>
                      <a:lnTo>
                        <a:pt x="664" y="575"/>
                      </a:lnTo>
                      <a:lnTo>
                        <a:pt x="676" y="575"/>
                      </a:lnTo>
                      <a:lnTo>
                        <a:pt x="676" y="560"/>
                      </a:lnTo>
                      <a:lnTo>
                        <a:pt x="680" y="422"/>
                      </a:lnTo>
                      <a:lnTo>
                        <a:pt x="686" y="394"/>
                      </a:lnTo>
                      <a:lnTo>
                        <a:pt x="647" y="380"/>
                      </a:lnTo>
                      <a:lnTo>
                        <a:pt x="645" y="370"/>
                      </a:lnTo>
                      <a:lnTo>
                        <a:pt x="686" y="358"/>
                      </a:lnTo>
                      <a:lnTo>
                        <a:pt x="794" y="349"/>
                      </a:lnTo>
                      <a:lnTo>
                        <a:pt x="807" y="370"/>
                      </a:lnTo>
                      <a:lnTo>
                        <a:pt x="848" y="380"/>
                      </a:lnTo>
                      <a:lnTo>
                        <a:pt x="857" y="380"/>
                      </a:lnTo>
                      <a:lnTo>
                        <a:pt x="872" y="362"/>
                      </a:lnTo>
                      <a:lnTo>
                        <a:pt x="853" y="344"/>
                      </a:lnTo>
                      <a:lnTo>
                        <a:pt x="932" y="183"/>
                      </a:lnTo>
                      <a:lnTo>
                        <a:pt x="944" y="172"/>
                      </a:lnTo>
                      <a:lnTo>
                        <a:pt x="1016" y="207"/>
                      </a:lnTo>
                      <a:lnTo>
                        <a:pt x="1048" y="207"/>
                      </a:lnTo>
                      <a:lnTo>
                        <a:pt x="1063" y="227"/>
                      </a:lnTo>
                      <a:lnTo>
                        <a:pt x="1129" y="207"/>
                      </a:lnTo>
                      <a:lnTo>
                        <a:pt x="1147" y="92"/>
                      </a:lnTo>
                      <a:lnTo>
                        <a:pt x="1175" y="74"/>
                      </a:lnTo>
                      <a:lnTo>
                        <a:pt x="1214" y="71"/>
                      </a:lnTo>
                      <a:lnTo>
                        <a:pt x="1238" y="41"/>
                      </a:lnTo>
                      <a:lnTo>
                        <a:pt x="1245" y="13"/>
                      </a:lnTo>
                      <a:lnTo>
                        <a:pt x="1265" y="0"/>
                      </a:lnTo>
                      <a:lnTo>
                        <a:pt x="1310" y="1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9" name="Freeform 7"/>
                <p:cNvSpPr/>
                <p:nvPr/>
              </p:nvSpPr>
              <p:spPr bwMode="auto">
                <a:xfrm>
                  <a:off x="5314348" y="2951261"/>
                  <a:ext cx="596900" cy="568325"/>
                </a:xfrm>
                <a:custGeom>
                  <a:avLst/>
                  <a:gdLst>
                    <a:gd name="T0" fmla="*/ 453 w 548"/>
                    <a:gd name="T1" fmla="*/ 368 h 530"/>
                    <a:gd name="T2" fmla="*/ 508 w 548"/>
                    <a:gd name="T3" fmla="*/ 281 h 530"/>
                    <a:gd name="T4" fmla="*/ 547 w 548"/>
                    <a:gd name="T5" fmla="*/ 239 h 530"/>
                    <a:gd name="T6" fmla="*/ 542 w 548"/>
                    <a:gd name="T7" fmla="*/ 197 h 530"/>
                    <a:gd name="T8" fmla="*/ 503 w 548"/>
                    <a:gd name="T9" fmla="*/ 153 h 530"/>
                    <a:gd name="T10" fmla="*/ 497 w 548"/>
                    <a:gd name="T11" fmla="*/ 117 h 530"/>
                    <a:gd name="T12" fmla="*/ 429 w 548"/>
                    <a:gd name="T13" fmla="*/ 22 h 530"/>
                    <a:gd name="T14" fmla="*/ 423 w 548"/>
                    <a:gd name="T15" fmla="*/ 32 h 530"/>
                    <a:gd name="T16" fmla="*/ 411 w 548"/>
                    <a:gd name="T17" fmla="*/ 45 h 530"/>
                    <a:gd name="T18" fmla="*/ 382 w 548"/>
                    <a:gd name="T19" fmla="*/ 13 h 530"/>
                    <a:gd name="T20" fmla="*/ 337 w 548"/>
                    <a:gd name="T21" fmla="*/ 0 h 530"/>
                    <a:gd name="T22" fmla="*/ 337 w 548"/>
                    <a:gd name="T23" fmla="*/ 13 h 530"/>
                    <a:gd name="T24" fmla="*/ 337 w 548"/>
                    <a:gd name="T25" fmla="*/ 32 h 530"/>
                    <a:gd name="T26" fmla="*/ 320 w 548"/>
                    <a:gd name="T27" fmla="*/ 47 h 530"/>
                    <a:gd name="T28" fmla="*/ 283 w 548"/>
                    <a:gd name="T29" fmla="*/ 82 h 530"/>
                    <a:gd name="T30" fmla="*/ 246 w 548"/>
                    <a:gd name="T31" fmla="*/ 82 h 530"/>
                    <a:gd name="T32" fmla="*/ 232 w 548"/>
                    <a:gd name="T33" fmla="*/ 107 h 530"/>
                    <a:gd name="T34" fmla="*/ 218 w 548"/>
                    <a:gd name="T35" fmla="*/ 107 h 530"/>
                    <a:gd name="T36" fmla="*/ 191 w 548"/>
                    <a:gd name="T37" fmla="*/ 134 h 530"/>
                    <a:gd name="T38" fmla="*/ 175 w 548"/>
                    <a:gd name="T39" fmla="*/ 134 h 530"/>
                    <a:gd name="T40" fmla="*/ 144 w 548"/>
                    <a:gd name="T41" fmla="*/ 166 h 530"/>
                    <a:gd name="T42" fmla="*/ 125 w 548"/>
                    <a:gd name="T43" fmla="*/ 171 h 530"/>
                    <a:gd name="T44" fmla="*/ 82 w 548"/>
                    <a:gd name="T45" fmla="*/ 235 h 530"/>
                    <a:gd name="T46" fmla="*/ 55 w 548"/>
                    <a:gd name="T47" fmla="*/ 196 h 530"/>
                    <a:gd name="T48" fmla="*/ 26 w 548"/>
                    <a:gd name="T49" fmla="*/ 176 h 530"/>
                    <a:gd name="T50" fmla="*/ 12 w 548"/>
                    <a:gd name="T51" fmla="*/ 190 h 530"/>
                    <a:gd name="T52" fmla="*/ 28 w 548"/>
                    <a:gd name="T53" fmla="*/ 277 h 530"/>
                    <a:gd name="T54" fmla="*/ 14 w 548"/>
                    <a:gd name="T55" fmla="*/ 307 h 530"/>
                    <a:gd name="T56" fmla="*/ 0 w 548"/>
                    <a:gd name="T57" fmla="*/ 350 h 530"/>
                    <a:gd name="T58" fmla="*/ 42 w 548"/>
                    <a:gd name="T59" fmla="*/ 377 h 530"/>
                    <a:gd name="T60" fmla="*/ 62 w 548"/>
                    <a:gd name="T61" fmla="*/ 380 h 530"/>
                    <a:gd name="T62" fmla="*/ 92 w 548"/>
                    <a:gd name="T63" fmla="*/ 421 h 530"/>
                    <a:gd name="T64" fmla="*/ 115 w 548"/>
                    <a:gd name="T65" fmla="*/ 409 h 530"/>
                    <a:gd name="T66" fmla="*/ 149 w 548"/>
                    <a:gd name="T67" fmla="*/ 368 h 530"/>
                    <a:gd name="T68" fmla="*/ 182 w 548"/>
                    <a:gd name="T69" fmla="*/ 308 h 530"/>
                    <a:gd name="T70" fmla="*/ 240 w 548"/>
                    <a:gd name="T71" fmla="*/ 296 h 530"/>
                    <a:gd name="T72" fmla="*/ 276 w 548"/>
                    <a:gd name="T73" fmla="*/ 332 h 530"/>
                    <a:gd name="T74" fmla="*/ 251 w 548"/>
                    <a:gd name="T75" fmla="*/ 392 h 530"/>
                    <a:gd name="T76" fmla="*/ 218 w 548"/>
                    <a:gd name="T77" fmla="*/ 445 h 530"/>
                    <a:gd name="T78" fmla="*/ 246 w 548"/>
                    <a:gd name="T79" fmla="*/ 467 h 530"/>
                    <a:gd name="T80" fmla="*/ 246 w 548"/>
                    <a:gd name="T81" fmla="*/ 494 h 530"/>
                    <a:gd name="T82" fmla="*/ 223 w 548"/>
                    <a:gd name="T83" fmla="*/ 518 h 530"/>
                    <a:gd name="T84" fmla="*/ 228 w 548"/>
                    <a:gd name="T85" fmla="*/ 529 h 530"/>
                    <a:gd name="T86" fmla="*/ 269 w 548"/>
                    <a:gd name="T87" fmla="*/ 507 h 530"/>
                    <a:gd name="T88" fmla="*/ 330 w 548"/>
                    <a:gd name="T89" fmla="*/ 425 h 530"/>
                    <a:gd name="T90" fmla="*/ 423 w 548"/>
                    <a:gd name="T91" fmla="*/ 374 h 530"/>
                    <a:gd name="T92" fmla="*/ 453 w 548"/>
                    <a:gd name="T93" fmla="*/ 368 h 5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548" h="530">
                      <a:moveTo>
                        <a:pt x="453" y="368"/>
                      </a:moveTo>
                      <a:lnTo>
                        <a:pt x="508" y="281"/>
                      </a:lnTo>
                      <a:lnTo>
                        <a:pt x="547" y="239"/>
                      </a:lnTo>
                      <a:lnTo>
                        <a:pt x="542" y="197"/>
                      </a:lnTo>
                      <a:lnTo>
                        <a:pt x="503" y="153"/>
                      </a:lnTo>
                      <a:lnTo>
                        <a:pt x="497" y="117"/>
                      </a:lnTo>
                      <a:lnTo>
                        <a:pt x="429" y="22"/>
                      </a:lnTo>
                      <a:lnTo>
                        <a:pt x="423" y="32"/>
                      </a:lnTo>
                      <a:lnTo>
                        <a:pt x="411" y="45"/>
                      </a:lnTo>
                      <a:lnTo>
                        <a:pt x="382" y="13"/>
                      </a:lnTo>
                      <a:lnTo>
                        <a:pt x="337" y="0"/>
                      </a:lnTo>
                      <a:lnTo>
                        <a:pt x="337" y="13"/>
                      </a:lnTo>
                      <a:lnTo>
                        <a:pt x="337" y="32"/>
                      </a:lnTo>
                      <a:lnTo>
                        <a:pt x="320" y="47"/>
                      </a:lnTo>
                      <a:lnTo>
                        <a:pt x="283" y="82"/>
                      </a:lnTo>
                      <a:lnTo>
                        <a:pt x="246" y="82"/>
                      </a:lnTo>
                      <a:lnTo>
                        <a:pt x="232" y="107"/>
                      </a:lnTo>
                      <a:lnTo>
                        <a:pt x="218" y="107"/>
                      </a:lnTo>
                      <a:lnTo>
                        <a:pt x="191" y="134"/>
                      </a:lnTo>
                      <a:lnTo>
                        <a:pt x="175" y="134"/>
                      </a:lnTo>
                      <a:lnTo>
                        <a:pt x="144" y="166"/>
                      </a:lnTo>
                      <a:lnTo>
                        <a:pt x="125" y="171"/>
                      </a:lnTo>
                      <a:lnTo>
                        <a:pt x="82" y="235"/>
                      </a:lnTo>
                      <a:lnTo>
                        <a:pt x="55" y="196"/>
                      </a:lnTo>
                      <a:lnTo>
                        <a:pt x="26" y="176"/>
                      </a:lnTo>
                      <a:lnTo>
                        <a:pt x="12" y="190"/>
                      </a:lnTo>
                      <a:lnTo>
                        <a:pt x="28" y="277"/>
                      </a:lnTo>
                      <a:lnTo>
                        <a:pt x="14" y="307"/>
                      </a:lnTo>
                      <a:lnTo>
                        <a:pt x="0" y="350"/>
                      </a:lnTo>
                      <a:lnTo>
                        <a:pt x="42" y="377"/>
                      </a:lnTo>
                      <a:lnTo>
                        <a:pt x="62" y="380"/>
                      </a:lnTo>
                      <a:lnTo>
                        <a:pt x="92" y="421"/>
                      </a:lnTo>
                      <a:lnTo>
                        <a:pt x="115" y="409"/>
                      </a:lnTo>
                      <a:lnTo>
                        <a:pt x="149" y="368"/>
                      </a:lnTo>
                      <a:lnTo>
                        <a:pt x="182" y="308"/>
                      </a:lnTo>
                      <a:lnTo>
                        <a:pt x="240" y="296"/>
                      </a:lnTo>
                      <a:lnTo>
                        <a:pt x="276" y="332"/>
                      </a:lnTo>
                      <a:lnTo>
                        <a:pt x="251" y="392"/>
                      </a:lnTo>
                      <a:lnTo>
                        <a:pt x="218" y="445"/>
                      </a:lnTo>
                      <a:lnTo>
                        <a:pt x="246" y="467"/>
                      </a:lnTo>
                      <a:lnTo>
                        <a:pt x="246" y="494"/>
                      </a:lnTo>
                      <a:lnTo>
                        <a:pt x="223" y="518"/>
                      </a:lnTo>
                      <a:lnTo>
                        <a:pt x="228" y="529"/>
                      </a:lnTo>
                      <a:lnTo>
                        <a:pt x="269" y="507"/>
                      </a:lnTo>
                      <a:lnTo>
                        <a:pt x="330" y="425"/>
                      </a:lnTo>
                      <a:lnTo>
                        <a:pt x="423" y="374"/>
                      </a:lnTo>
                      <a:lnTo>
                        <a:pt x="453" y="368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0" name="Freeform 8"/>
                <p:cNvSpPr/>
                <p:nvPr/>
              </p:nvSpPr>
              <p:spPr bwMode="auto">
                <a:xfrm>
                  <a:off x="5458810" y="2630586"/>
                  <a:ext cx="869950" cy="579438"/>
                </a:xfrm>
                <a:custGeom>
                  <a:avLst/>
                  <a:gdLst>
                    <a:gd name="T0" fmla="*/ 768 w 793"/>
                    <a:gd name="T1" fmla="*/ 148 h 540"/>
                    <a:gd name="T2" fmla="*/ 705 w 793"/>
                    <a:gd name="T3" fmla="*/ 136 h 540"/>
                    <a:gd name="T4" fmla="*/ 681 w 793"/>
                    <a:gd name="T5" fmla="*/ 133 h 540"/>
                    <a:gd name="T6" fmla="*/ 625 w 793"/>
                    <a:gd name="T7" fmla="*/ 163 h 540"/>
                    <a:gd name="T8" fmla="*/ 600 w 793"/>
                    <a:gd name="T9" fmla="*/ 178 h 540"/>
                    <a:gd name="T10" fmla="*/ 554 w 793"/>
                    <a:gd name="T11" fmla="*/ 144 h 540"/>
                    <a:gd name="T12" fmla="*/ 511 w 793"/>
                    <a:gd name="T13" fmla="*/ 108 h 540"/>
                    <a:gd name="T14" fmla="*/ 504 w 793"/>
                    <a:gd name="T15" fmla="*/ 156 h 540"/>
                    <a:gd name="T16" fmla="*/ 460 w 793"/>
                    <a:gd name="T17" fmla="*/ 108 h 540"/>
                    <a:gd name="T18" fmla="*/ 423 w 793"/>
                    <a:gd name="T19" fmla="*/ 70 h 540"/>
                    <a:gd name="T20" fmla="*/ 342 w 793"/>
                    <a:gd name="T21" fmla="*/ 70 h 540"/>
                    <a:gd name="T22" fmla="*/ 301 w 793"/>
                    <a:gd name="T23" fmla="*/ 39 h 540"/>
                    <a:gd name="T24" fmla="*/ 241 w 793"/>
                    <a:gd name="T25" fmla="*/ 61 h 540"/>
                    <a:gd name="T26" fmla="*/ 180 w 793"/>
                    <a:gd name="T27" fmla="*/ 45 h 540"/>
                    <a:gd name="T28" fmla="*/ 98 w 793"/>
                    <a:gd name="T29" fmla="*/ 9 h 540"/>
                    <a:gd name="T30" fmla="*/ 73 w 793"/>
                    <a:gd name="T31" fmla="*/ 66 h 540"/>
                    <a:gd name="T32" fmla="*/ 0 w 793"/>
                    <a:gd name="T33" fmla="*/ 70 h 540"/>
                    <a:gd name="T34" fmla="*/ 39 w 793"/>
                    <a:gd name="T35" fmla="*/ 108 h 540"/>
                    <a:gd name="T36" fmla="*/ 44 w 793"/>
                    <a:gd name="T37" fmla="*/ 176 h 540"/>
                    <a:gd name="T38" fmla="*/ 66 w 793"/>
                    <a:gd name="T39" fmla="*/ 231 h 540"/>
                    <a:gd name="T40" fmla="*/ 130 w 793"/>
                    <a:gd name="T41" fmla="*/ 195 h 540"/>
                    <a:gd name="T42" fmla="*/ 180 w 793"/>
                    <a:gd name="T43" fmla="*/ 296 h 540"/>
                    <a:gd name="T44" fmla="*/ 208 w 793"/>
                    <a:gd name="T45" fmla="*/ 298 h 540"/>
                    <a:gd name="T46" fmla="*/ 283 w 793"/>
                    <a:gd name="T47" fmla="*/ 344 h 540"/>
                    <a:gd name="T48" fmla="*/ 301 w 793"/>
                    <a:gd name="T49" fmla="*/ 320 h 540"/>
                    <a:gd name="T50" fmla="*/ 375 w 793"/>
                    <a:gd name="T51" fmla="*/ 452 h 540"/>
                    <a:gd name="T52" fmla="*/ 418 w 793"/>
                    <a:gd name="T53" fmla="*/ 539 h 540"/>
                    <a:gd name="T54" fmla="*/ 483 w 793"/>
                    <a:gd name="T55" fmla="*/ 426 h 540"/>
                    <a:gd name="T56" fmla="*/ 534 w 793"/>
                    <a:gd name="T57" fmla="*/ 440 h 540"/>
                    <a:gd name="T58" fmla="*/ 609 w 793"/>
                    <a:gd name="T59" fmla="*/ 415 h 540"/>
                    <a:gd name="T60" fmla="*/ 591 w 793"/>
                    <a:gd name="T61" fmla="*/ 364 h 540"/>
                    <a:gd name="T62" fmla="*/ 664 w 793"/>
                    <a:gd name="T63" fmla="*/ 307 h 540"/>
                    <a:gd name="T64" fmla="*/ 694 w 793"/>
                    <a:gd name="T65" fmla="*/ 252 h 540"/>
                    <a:gd name="T66" fmla="*/ 716 w 793"/>
                    <a:gd name="T67" fmla="*/ 220 h 540"/>
                    <a:gd name="T68" fmla="*/ 745 w 793"/>
                    <a:gd name="T69" fmla="*/ 246 h 540"/>
                    <a:gd name="T70" fmla="*/ 792 w 793"/>
                    <a:gd name="T71" fmla="*/ 160 h 5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793" h="540">
                      <a:moveTo>
                        <a:pt x="784" y="151"/>
                      </a:moveTo>
                      <a:lnTo>
                        <a:pt x="768" y="148"/>
                      </a:lnTo>
                      <a:lnTo>
                        <a:pt x="742" y="148"/>
                      </a:lnTo>
                      <a:lnTo>
                        <a:pt x="705" y="136"/>
                      </a:lnTo>
                      <a:lnTo>
                        <a:pt x="694" y="115"/>
                      </a:lnTo>
                      <a:lnTo>
                        <a:pt x="681" y="133"/>
                      </a:lnTo>
                      <a:lnTo>
                        <a:pt x="664" y="120"/>
                      </a:lnTo>
                      <a:lnTo>
                        <a:pt x="625" y="163"/>
                      </a:lnTo>
                      <a:lnTo>
                        <a:pt x="618" y="176"/>
                      </a:lnTo>
                      <a:lnTo>
                        <a:pt x="600" y="178"/>
                      </a:lnTo>
                      <a:lnTo>
                        <a:pt x="576" y="151"/>
                      </a:lnTo>
                      <a:lnTo>
                        <a:pt x="554" y="144"/>
                      </a:lnTo>
                      <a:lnTo>
                        <a:pt x="529" y="94"/>
                      </a:lnTo>
                      <a:lnTo>
                        <a:pt x="511" y="108"/>
                      </a:lnTo>
                      <a:lnTo>
                        <a:pt x="517" y="148"/>
                      </a:lnTo>
                      <a:lnTo>
                        <a:pt x="504" y="156"/>
                      </a:lnTo>
                      <a:lnTo>
                        <a:pt x="472" y="122"/>
                      </a:lnTo>
                      <a:lnTo>
                        <a:pt x="460" y="108"/>
                      </a:lnTo>
                      <a:lnTo>
                        <a:pt x="435" y="108"/>
                      </a:lnTo>
                      <a:lnTo>
                        <a:pt x="423" y="70"/>
                      </a:lnTo>
                      <a:lnTo>
                        <a:pt x="388" y="51"/>
                      </a:lnTo>
                      <a:lnTo>
                        <a:pt x="342" y="70"/>
                      </a:lnTo>
                      <a:lnTo>
                        <a:pt x="325" y="66"/>
                      </a:lnTo>
                      <a:lnTo>
                        <a:pt x="301" y="39"/>
                      </a:lnTo>
                      <a:lnTo>
                        <a:pt x="262" y="61"/>
                      </a:lnTo>
                      <a:lnTo>
                        <a:pt x="241" y="61"/>
                      </a:lnTo>
                      <a:lnTo>
                        <a:pt x="216" y="70"/>
                      </a:lnTo>
                      <a:lnTo>
                        <a:pt x="180" y="45"/>
                      </a:lnTo>
                      <a:lnTo>
                        <a:pt x="154" y="0"/>
                      </a:lnTo>
                      <a:lnTo>
                        <a:pt x="98" y="9"/>
                      </a:lnTo>
                      <a:lnTo>
                        <a:pt x="75" y="37"/>
                      </a:lnTo>
                      <a:lnTo>
                        <a:pt x="73" y="66"/>
                      </a:lnTo>
                      <a:lnTo>
                        <a:pt x="7" y="48"/>
                      </a:lnTo>
                      <a:lnTo>
                        <a:pt x="0" y="70"/>
                      </a:lnTo>
                      <a:lnTo>
                        <a:pt x="4" y="82"/>
                      </a:lnTo>
                      <a:lnTo>
                        <a:pt x="39" y="108"/>
                      </a:lnTo>
                      <a:lnTo>
                        <a:pt x="39" y="144"/>
                      </a:lnTo>
                      <a:lnTo>
                        <a:pt x="44" y="176"/>
                      </a:lnTo>
                      <a:lnTo>
                        <a:pt x="64" y="206"/>
                      </a:lnTo>
                      <a:lnTo>
                        <a:pt x="66" y="231"/>
                      </a:lnTo>
                      <a:lnTo>
                        <a:pt x="80" y="241"/>
                      </a:lnTo>
                      <a:lnTo>
                        <a:pt x="130" y="195"/>
                      </a:lnTo>
                      <a:lnTo>
                        <a:pt x="180" y="259"/>
                      </a:lnTo>
                      <a:lnTo>
                        <a:pt x="180" y="296"/>
                      </a:lnTo>
                      <a:lnTo>
                        <a:pt x="208" y="312"/>
                      </a:lnTo>
                      <a:lnTo>
                        <a:pt x="208" y="298"/>
                      </a:lnTo>
                      <a:lnTo>
                        <a:pt x="253" y="312"/>
                      </a:lnTo>
                      <a:lnTo>
                        <a:pt x="283" y="344"/>
                      </a:lnTo>
                      <a:lnTo>
                        <a:pt x="295" y="330"/>
                      </a:lnTo>
                      <a:lnTo>
                        <a:pt x="301" y="320"/>
                      </a:lnTo>
                      <a:lnTo>
                        <a:pt x="368" y="415"/>
                      </a:lnTo>
                      <a:lnTo>
                        <a:pt x="375" y="452"/>
                      </a:lnTo>
                      <a:lnTo>
                        <a:pt x="414" y="495"/>
                      </a:lnTo>
                      <a:lnTo>
                        <a:pt x="418" y="539"/>
                      </a:lnTo>
                      <a:lnTo>
                        <a:pt x="452" y="517"/>
                      </a:lnTo>
                      <a:lnTo>
                        <a:pt x="483" y="426"/>
                      </a:lnTo>
                      <a:lnTo>
                        <a:pt x="499" y="420"/>
                      </a:lnTo>
                      <a:lnTo>
                        <a:pt x="534" y="440"/>
                      </a:lnTo>
                      <a:lnTo>
                        <a:pt x="591" y="433"/>
                      </a:lnTo>
                      <a:lnTo>
                        <a:pt x="609" y="415"/>
                      </a:lnTo>
                      <a:lnTo>
                        <a:pt x="583" y="375"/>
                      </a:lnTo>
                      <a:lnTo>
                        <a:pt x="591" y="364"/>
                      </a:lnTo>
                      <a:lnTo>
                        <a:pt x="642" y="346"/>
                      </a:lnTo>
                      <a:lnTo>
                        <a:pt x="664" y="307"/>
                      </a:lnTo>
                      <a:lnTo>
                        <a:pt x="691" y="294"/>
                      </a:lnTo>
                      <a:lnTo>
                        <a:pt x="694" y="252"/>
                      </a:lnTo>
                      <a:lnTo>
                        <a:pt x="700" y="225"/>
                      </a:lnTo>
                      <a:lnTo>
                        <a:pt x="716" y="220"/>
                      </a:lnTo>
                      <a:lnTo>
                        <a:pt x="729" y="235"/>
                      </a:lnTo>
                      <a:lnTo>
                        <a:pt x="745" y="246"/>
                      </a:lnTo>
                      <a:lnTo>
                        <a:pt x="782" y="199"/>
                      </a:lnTo>
                      <a:lnTo>
                        <a:pt x="792" y="160"/>
                      </a:lnTo>
                      <a:lnTo>
                        <a:pt x="784" y="151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1" name="Freeform 9"/>
                <p:cNvSpPr/>
                <p:nvPr/>
              </p:nvSpPr>
              <p:spPr bwMode="auto">
                <a:xfrm>
                  <a:off x="3299810" y="4803874"/>
                  <a:ext cx="947738" cy="962025"/>
                </a:xfrm>
                <a:custGeom>
                  <a:avLst/>
                  <a:gdLst>
                    <a:gd name="T0" fmla="*/ 756 w 867"/>
                    <a:gd name="T1" fmla="*/ 139 h 900"/>
                    <a:gd name="T2" fmla="*/ 695 w 867"/>
                    <a:gd name="T3" fmla="*/ 156 h 900"/>
                    <a:gd name="T4" fmla="*/ 671 w 867"/>
                    <a:gd name="T5" fmla="*/ 110 h 900"/>
                    <a:gd name="T6" fmla="*/ 658 w 867"/>
                    <a:gd name="T7" fmla="*/ 78 h 900"/>
                    <a:gd name="T8" fmla="*/ 616 w 867"/>
                    <a:gd name="T9" fmla="*/ 80 h 900"/>
                    <a:gd name="T10" fmla="*/ 591 w 867"/>
                    <a:gd name="T11" fmla="*/ 117 h 900"/>
                    <a:gd name="T12" fmla="*/ 591 w 867"/>
                    <a:gd name="T13" fmla="*/ 157 h 900"/>
                    <a:gd name="T14" fmla="*/ 540 w 867"/>
                    <a:gd name="T15" fmla="*/ 313 h 900"/>
                    <a:gd name="T16" fmla="*/ 497 w 867"/>
                    <a:gd name="T17" fmla="*/ 322 h 900"/>
                    <a:gd name="T18" fmla="*/ 416 w 867"/>
                    <a:gd name="T19" fmla="*/ 345 h 900"/>
                    <a:gd name="T20" fmla="*/ 296 w 867"/>
                    <a:gd name="T21" fmla="*/ 156 h 900"/>
                    <a:gd name="T22" fmla="*/ 255 w 867"/>
                    <a:gd name="T23" fmla="*/ 124 h 900"/>
                    <a:gd name="T24" fmla="*/ 245 w 867"/>
                    <a:gd name="T25" fmla="*/ 80 h 900"/>
                    <a:gd name="T26" fmla="*/ 188 w 867"/>
                    <a:gd name="T27" fmla="*/ 110 h 900"/>
                    <a:gd name="T28" fmla="*/ 163 w 867"/>
                    <a:gd name="T29" fmla="*/ 0 h 900"/>
                    <a:gd name="T30" fmla="*/ 121 w 867"/>
                    <a:gd name="T31" fmla="*/ 44 h 900"/>
                    <a:gd name="T32" fmla="*/ 116 w 867"/>
                    <a:gd name="T33" fmla="*/ 112 h 900"/>
                    <a:gd name="T34" fmla="*/ 88 w 867"/>
                    <a:gd name="T35" fmla="*/ 100 h 900"/>
                    <a:gd name="T36" fmla="*/ 88 w 867"/>
                    <a:gd name="T37" fmla="*/ 182 h 900"/>
                    <a:gd name="T38" fmla="*/ 121 w 867"/>
                    <a:gd name="T39" fmla="*/ 192 h 900"/>
                    <a:gd name="T40" fmla="*/ 117 w 867"/>
                    <a:gd name="T41" fmla="*/ 367 h 900"/>
                    <a:gd name="T42" fmla="*/ 20 w 867"/>
                    <a:gd name="T43" fmla="*/ 482 h 900"/>
                    <a:gd name="T44" fmla="*/ 0 w 867"/>
                    <a:gd name="T45" fmla="*/ 514 h 900"/>
                    <a:gd name="T46" fmla="*/ 2 w 867"/>
                    <a:gd name="T47" fmla="*/ 583 h 900"/>
                    <a:gd name="T48" fmla="*/ 57 w 867"/>
                    <a:gd name="T49" fmla="*/ 572 h 900"/>
                    <a:gd name="T50" fmla="*/ 116 w 867"/>
                    <a:gd name="T51" fmla="*/ 597 h 900"/>
                    <a:gd name="T52" fmla="*/ 133 w 867"/>
                    <a:gd name="T53" fmla="*/ 660 h 900"/>
                    <a:gd name="T54" fmla="*/ 179 w 867"/>
                    <a:gd name="T55" fmla="*/ 672 h 900"/>
                    <a:gd name="T56" fmla="*/ 177 w 867"/>
                    <a:gd name="T57" fmla="*/ 709 h 900"/>
                    <a:gd name="T58" fmla="*/ 160 w 867"/>
                    <a:gd name="T59" fmla="*/ 775 h 900"/>
                    <a:gd name="T60" fmla="*/ 195 w 867"/>
                    <a:gd name="T61" fmla="*/ 790 h 900"/>
                    <a:gd name="T62" fmla="*/ 230 w 867"/>
                    <a:gd name="T63" fmla="*/ 820 h 900"/>
                    <a:gd name="T64" fmla="*/ 297 w 867"/>
                    <a:gd name="T65" fmla="*/ 861 h 900"/>
                    <a:gd name="T66" fmla="*/ 361 w 867"/>
                    <a:gd name="T67" fmla="*/ 841 h 900"/>
                    <a:gd name="T68" fmla="*/ 368 w 867"/>
                    <a:gd name="T69" fmla="*/ 882 h 900"/>
                    <a:gd name="T70" fmla="*/ 409 w 867"/>
                    <a:gd name="T71" fmla="*/ 891 h 900"/>
                    <a:gd name="T72" fmla="*/ 428 w 867"/>
                    <a:gd name="T73" fmla="*/ 886 h 900"/>
                    <a:gd name="T74" fmla="*/ 410 w 867"/>
                    <a:gd name="T75" fmla="*/ 775 h 900"/>
                    <a:gd name="T76" fmla="*/ 465 w 867"/>
                    <a:gd name="T77" fmla="*/ 756 h 900"/>
                    <a:gd name="T78" fmla="*/ 497 w 867"/>
                    <a:gd name="T79" fmla="*/ 728 h 900"/>
                    <a:gd name="T80" fmla="*/ 578 w 867"/>
                    <a:gd name="T81" fmla="*/ 726 h 900"/>
                    <a:gd name="T82" fmla="*/ 616 w 867"/>
                    <a:gd name="T83" fmla="*/ 721 h 900"/>
                    <a:gd name="T84" fmla="*/ 647 w 867"/>
                    <a:gd name="T85" fmla="*/ 745 h 900"/>
                    <a:gd name="T86" fmla="*/ 676 w 867"/>
                    <a:gd name="T87" fmla="*/ 714 h 900"/>
                    <a:gd name="T88" fmla="*/ 713 w 867"/>
                    <a:gd name="T89" fmla="*/ 716 h 900"/>
                    <a:gd name="T90" fmla="*/ 762 w 867"/>
                    <a:gd name="T91" fmla="*/ 660 h 900"/>
                    <a:gd name="T92" fmla="*/ 809 w 867"/>
                    <a:gd name="T93" fmla="*/ 672 h 900"/>
                    <a:gd name="T94" fmla="*/ 846 w 867"/>
                    <a:gd name="T95" fmla="*/ 636 h 900"/>
                    <a:gd name="T96" fmla="*/ 866 w 867"/>
                    <a:gd name="T97" fmla="*/ 595 h 900"/>
                    <a:gd name="T98" fmla="*/ 771 w 867"/>
                    <a:gd name="T99" fmla="*/ 561 h 900"/>
                    <a:gd name="T100" fmla="*/ 734 w 867"/>
                    <a:gd name="T101" fmla="*/ 538 h 900"/>
                    <a:gd name="T102" fmla="*/ 694 w 867"/>
                    <a:gd name="T103" fmla="*/ 512 h 900"/>
                    <a:gd name="T104" fmla="*/ 706 w 867"/>
                    <a:gd name="T105" fmla="*/ 438 h 900"/>
                    <a:gd name="T106" fmla="*/ 695 w 867"/>
                    <a:gd name="T107" fmla="*/ 302 h 900"/>
                    <a:gd name="T108" fmla="*/ 628 w 867"/>
                    <a:gd name="T109" fmla="*/ 306 h 900"/>
                    <a:gd name="T110" fmla="*/ 616 w 867"/>
                    <a:gd name="T111" fmla="*/ 258 h 900"/>
                    <a:gd name="T112" fmla="*/ 630 w 867"/>
                    <a:gd name="T113" fmla="*/ 210 h 900"/>
                    <a:gd name="T114" fmla="*/ 671 w 867"/>
                    <a:gd name="T115" fmla="*/ 207 h 900"/>
                    <a:gd name="T116" fmla="*/ 752 w 867"/>
                    <a:gd name="T117" fmla="*/ 207 h 9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67" h="900">
                      <a:moveTo>
                        <a:pt x="762" y="165"/>
                      </a:moveTo>
                      <a:lnTo>
                        <a:pt x="756" y="139"/>
                      </a:lnTo>
                      <a:lnTo>
                        <a:pt x="734" y="133"/>
                      </a:lnTo>
                      <a:lnTo>
                        <a:pt x="695" y="156"/>
                      </a:lnTo>
                      <a:lnTo>
                        <a:pt x="671" y="142"/>
                      </a:lnTo>
                      <a:lnTo>
                        <a:pt x="671" y="110"/>
                      </a:lnTo>
                      <a:lnTo>
                        <a:pt x="658" y="96"/>
                      </a:lnTo>
                      <a:lnTo>
                        <a:pt x="658" y="78"/>
                      </a:lnTo>
                      <a:lnTo>
                        <a:pt x="623" y="72"/>
                      </a:lnTo>
                      <a:lnTo>
                        <a:pt x="616" y="80"/>
                      </a:lnTo>
                      <a:lnTo>
                        <a:pt x="621" y="105"/>
                      </a:lnTo>
                      <a:lnTo>
                        <a:pt x="591" y="117"/>
                      </a:lnTo>
                      <a:lnTo>
                        <a:pt x="585" y="134"/>
                      </a:lnTo>
                      <a:lnTo>
                        <a:pt x="591" y="157"/>
                      </a:lnTo>
                      <a:lnTo>
                        <a:pt x="528" y="229"/>
                      </a:lnTo>
                      <a:lnTo>
                        <a:pt x="540" y="313"/>
                      </a:lnTo>
                      <a:lnTo>
                        <a:pt x="510" y="337"/>
                      </a:lnTo>
                      <a:lnTo>
                        <a:pt x="497" y="322"/>
                      </a:lnTo>
                      <a:lnTo>
                        <a:pt x="437" y="357"/>
                      </a:lnTo>
                      <a:lnTo>
                        <a:pt x="416" y="345"/>
                      </a:lnTo>
                      <a:lnTo>
                        <a:pt x="329" y="180"/>
                      </a:lnTo>
                      <a:lnTo>
                        <a:pt x="296" y="156"/>
                      </a:lnTo>
                      <a:lnTo>
                        <a:pt x="268" y="147"/>
                      </a:lnTo>
                      <a:lnTo>
                        <a:pt x="255" y="124"/>
                      </a:lnTo>
                      <a:lnTo>
                        <a:pt x="271" y="100"/>
                      </a:lnTo>
                      <a:lnTo>
                        <a:pt x="245" y="80"/>
                      </a:lnTo>
                      <a:lnTo>
                        <a:pt x="217" y="105"/>
                      </a:lnTo>
                      <a:lnTo>
                        <a:pt x="188" y="110"/>
                      </a:lnTo>
                      <a:lnTo>
                        <a:pt x="167" y="22"/>
                      </a:lnTo>
                      <a:lnTo>
                        <a:pt x="163" y="0"/>
                      </a:lnTo>
                      <a:lnTo>
                        <a:pt x="133" y="37"/>
                      </a:lnTo>
                      <a:lnTo>
                        <a:pt x="121" y="44"/>
                      </a:lnTo>
                      <a:lnTo>
                        <a:pt x="122" y="100"/>
                      </a:lnTo>
                      <a:lnTo>
                        <a:pt x="116" y="112"/>
                      </a:lnTo>
                      <a:lnTo>
                        <a:pt x="100" y="112"/>
                      </a:lnTo>
                      <a:lnTo>
                        <a:pt x="88" y="100"/>
                      </a:lnTo>
                      <a:lnTo>
                        <a:pt x="73" y="117"/>
                      </a:lnTo>
                      <a:lnTo>
                        <a:pt x="88" y="182"/>
                      </a:lnTo>
                      <a:lnTo>
                        <a:pt x="105" y="182"/>
                      </a:lnTo>
                      <a:lnTo>
                        <a:pt x="121" y="192"/>
                      </a:lnTo>
                      <a:lnTo>
                        <a:pt x="125" y="231"/>
                      </a:lnTo>
                      <a:lnTo>
                        <a:pt x="117" y="367"/>
                      </a:lnTo>
                      <a:lnTo>
                        <a:pt x="25" y="451"/>
                      </a:lnTo>
                      <a:lnTo>
                        <a:pt x="20" y="482"/>
                      </a:lnTo>
                      <a:lnTo>
                        <a:pt x="2" y="496"/>
                      </a:lnTo>
                      <a:lnTo>
                        <a:pt x="0" y="514"/>
                      </a:lnTo>
                      <a:lnTo>
                        <a:pt x="15" y="553"/>
                      </a:lnTo>
                      <a:lnTo>
                        <a:pt x="2" y="583"/>
                      </a:lnTo>
                      <a:lnTo>
                        <a:pt x="10" y="585"/>
                      </a:lnTo>
                      <a:lnTo>
                        <a:pt x="57" y="572"/>
                      </a:lnTo>
                      <a:lnTo>
                        <a:pt x="122" y="571"/>
                      </a:lnTo>
                      <a:lnTo>
                        <a:pt x="116" y="597"/>
                      </a:lnTo>
                      <a:lnTo>
                        <a:pt x="127" y="622"/>
                      </a:lnTo>
                      <a:lnTo>
                        <a:pt x="133" y="660"/>
                      </a:lnTo>
                      <a:lnTo>
                        <a:pt x="140" y="672"/>
                      </a:lnTo>
                      <a:lnTo>
                        <a:pt x="179" y="672"/>
                      </a:lnTo>
                      <a:lnTo>
                        <a:pt x="197" y="684"/>
                      </a:lnTo>
                      <a:lnTo>
                        <a:pt x="177" y="709"/>
                      </a:lnTo>
                      <a:lnTo>
                        <a:pt x="175" y="740"/>
                      </a:lnTo>
                      <a:lnTo>
                        <a:pt x="160" y="775"/>
                      </a:lnTo>
                      <a:lnTo>
                        <a:pt x="170" y="788"/>
                      </a:lnTo>
                      <a:lnTo>
                        <a:pt x="195" y="790"/>
                      </a:lnTo>
                      <a:lnTo>
                        <a:pt x="236" y="806"/>
                      </a:lnTo>
                      <a:lnTo>
                        <a:pt x="230" y="820"/>
                      </a:lnTo>
                      <a:lnTo>
                        <a:pt x="257" y="861"/>
                      </a:lnTo>
                      <a:lnTo>
                        <a:pt x="297" y="861"/>
                      </a:lnTo>
                      <a:lnTo>
                        <a:pt x="347" y="831"/>
                      </a:lnTo>
                      <a:lnTo>
                        <a:pt x="361" y="841"/>
                      </a:lnTo>
                      <a:lnTo>
                        <a:pt x="361" y="856"/>
                      </a:lnTo>
                      <a:lnTo>
                        <a:pt x="368" y="882"/>
                      </a:lnTo>
                      <a:lnTo>
                        <a:pt x="381" y="894"/>
                      </a:lnTo>
                      <a:lnTo>
                        <a:pt x="409" y="891"/>
                      </a:lnTo>
                      <a:lnTo>
                        <a:pt x="418" y="899"/>
                      </a:lnTo>
                      <a:lnTo>
                        <a:pt x="428" y="886"/>
                      </a:lnTo>
                      <a:lnTo>
                        <a:pt x="428" y="848"/>
                      </a:lnTo>
                      <a:lnTo>
                        <a:pt x="410" y="775"/>
                      </a:lnTo>
                      <a:lnTo>
                        <a:pt x="423" y="756"/>
                      </a:lnTo>
                      <a:lnTo>
                        <a:pt x="465" y="756"/>
                      </a:lnTo>
                      <a:lnTo>
                        <a:pt x="474" y="756"/>
                      </a:lnTo>
                      <a:lnTo>
                        <a:pt x="497" y="728"/>
                      </a:lnTo>
                      <a:lnTo>
                        <a:pt x="555" y="745"/>
                      </a:lnTo>
                      <a:lnTo>
                        <a:pt x="578" y="726"/>
                      </a:lnTo>
                      <a:lnTo>
                        <a:pt x="591" y="738"/>
                      </a:lnTo>
                      <a:lnTo>
                        <a:pt x="616" y="721"/>
                      </a:lnTo>
                      <a:lnTo>
                        <a:pt x="640" y="745"/>
                      </a:lnTo>
                      <a:lnTo>
                        <a:pt x="647" y="745"/>
                      </a:lnTo>
                      <a:lnTo>
                        <a:pt x="656" y="733"/>
                      </a:lnTo>
                      <a:lnTo>
                        <a:pt x="676" y="714"/>
                      </a:lnTo>
                      <a:lnTo>
                        <a:pt x="683" y="721"/>
                      </a:lnTo>
                      <a:lnTo>
                        <a:pt x="713" y="716"/>
                      </a:lnTo>
                      <a:lnTo>
                        <a:pt x="738" y="693"/>
                      </a:lnTo>
                      <a:lnTo>
                        <a:pt x="762" y="660"/>
                      </a:lnTo>
                      <a:lnTo>
                        <a:pt x="792" y="655"/>
                      </a:lnTo>
                      <a:lnTo>
                        <a:pt x="809" y="672"/>
                      </a:lnTo>
                      <a:lnTo>
                        <a:pt x="821" y="637"/>
                      </a:lnTo>
                      <a:lnTo>
                        <a:pt x="846" y="636"/>
                      </a:lnTo>
                      <a:lnTo>
                        <a:pt x="856" y="627"/>
                      </a:lnTo>
                      <a:lnTo>
                        <a:pt x="866" y="595"/>
                      </a:lnTo>
                      <a:lnTo>
                        <a:pt x="854" y="578"/>
                      </a:lnTo>
                      <a:lnTo>
                        <a:pt x="771" y="561"/>
                      </a:lnTo>
                      <a:lnTo>
                        <a:pt x="756" y="538"/>
                      </a:lnTo>
                      <a:lnTo>
                        <a:pt x="734" y="538"/>
                      </a:lnTo>
                      <a:lnTo>
                        <a:pt x="708" y="538"/>
                      </a:lnTo>
                      <a:lnTo>
                        <a:pt x="694" y="512"/>
                      </a:lnTo>
                      <a:lnTo>
                        <a:pt x="694" y="496"/>
                      </a:lnTo>
                      <a:lnTo>
                        <a:pt x="706" y="438"/>
                      </a:lnTo>
                      <a:lnTo>
                        <a:pt x="671" y="405"/>
                      </a:lnTo>
                      <a:lnTo>
                        <a:pt x="695" y="302"/>
                      </a:lnTo>
                      <a:lnTo>
                        <a:pt x="681" y="288"/>
                      </a:lnTo>
                      <a:lnTo>
                        <a:pt x="628" y="306"/>
                      </a:lnTo>
                      <a:lnTo>
                        <a:pt x="616" y="283"/>
                      </a:lnTo>
                      <a:lnTo>
                        <a:pt x="616" y="258"/>
                      </a:lnTo>
                      <a:lnTo>
                        <a:pt x="603" y="246"/>
                      </a:lnTo>
                      <a:lnTo>
                        <a:pt x="630" y="210"/>
                      </a:lnTo>
                      <a:lnTo>
                        <a:pt x="658" y="219"/>
                      </a:lnTo>
                      <a:lnTo>
                        <a:pt x="671" y="207"/>
                      </a:lnTo>
                      <a:lnTo>
                        <a:pt x="725" y="214"/>
                      </a:lnTo>
                      <a:lnTo>
                        <a:pt x="752" y="207"/>
                      </a:lnTo>
                      <a:lnTo>
                        <a:pt x="762" y="165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0"/>
                <p:cNvSpPr/>
                <p:nvPr/>
              </p:nvSpPr>
              <p:spPr bwMode="auto">
                <a:xfrm>
                  <a:off x="5031773" y="4603849"/>
                  <a:ext cx="493712" cy="673100"/>
                </a:xfrm>
                <a:custGeom>
                  <a:avLst/>
                  <a:gdLst>
                    <a:gd name="T0" fmla="*/ 9 w 449"/>
                    <a:gd name="T1" fmla="*/ 138 h 630"/>
                    <a:gd name="T2" fmla="*/ 38 w 449"/>
                    <a:gd name="T3" fmla="*/ 194 h 630"/>
                    <a:gd name="T4" fmla="*/ 40 w 449"/>
                    <a:gd name="T5" fmla="*/ 223 h 630"/>
                    <a:gd name="T6" fmla="*/ 27 w 449"/>
                    <a:gd name="T7" fmla="*/ 253 h 630"/>
                    <a:gd name="T8" fmla="*/ 4 w 449"/>
                    <a:gd name="T9" fmla="*/ 270 h 630"/>
                    <a:gd name="T10" fmla="*/ 0 w 449"/>
                    <a:gd name="T11" fmla="*/ 322 h 630"/>
                    <a:gd name="T12" fmla="*/ 7 w 449"/>
                    <a:gd name="T13" fmla="*/ 331 h 630"/>
                    <a:gd name="T14" fmla="*/ 19 w 449"/>
                    <a:gd name="T15" fmla="*/ 326 h 630"/>
                    <a:gd name="T16" fmla="*/ 27 w 449"/>
                    <a:gd name="T17" fmla="*/ 331 h 630"/>
                    <a:gd name="T18" fmla="*/ 27 w 449"/>
                    <a:gd name="T19" fmla="*/ 366 h 630"/>
                    <a:gd name="T20" fmla="*/ 40 w 449"/>
                    <a:gd name="T21" fmla="*/ 405 h 630"/>
                    <a:gd name="T22" fmla="*/ 58 w 449"/>
                    <a:gd name="T23" fmla="*/ 412 h 630"/>
                    <a:gd name="T24" fmla="*/ 61 w 449"/>
                    <a:gd name="T25" fmla="*/ 471 h 630"/>
                    <a:gd name="T26" fmla="*/ 50 w 449"/>
                    <a:gd name="T27" fmla="*/ 510 h 630"/>
                    <a:gd name="T28" fmla="*/ 61 w 449"/>
                    <a:gd name="T29" fmla="*/ 528 h 630"/>
                    <a:gd name="T30" fmla="*/ 81 w 449"/>
                    <a:gd name="T31" fmla="*/ 547 h 630"/>
                    <a:gd name="T32" fmla="*/ 126 w 449"/>
                    <a:gd name="T33" fmla="*/ 535 h 630"/>
                    <a:gd name="T34" fmla="*/ 136 w 449"/>
                    <a:gd name="T35" fmla="*/ 553 h 630"/>
                    <a:gd name="T36" fmla="*/ 120 w 449"/>
                    <a:gd name="T37" fmla="*/ 572 h 630"/>
                    <a:gd name="T38" fmla="*/ 97 w 449"/>
                    <a:gd name="T39" fmla="*/ 608 h 630"/>
                    <a:gd name="T40" fmla="*/ 97 w 449"/>
                    <a:gd name="T41" fmla="*/ 618 h 630"/>
                    <a:gd name="T42" fmla="*/ 112 w 449"/>
                    <a:gd name="T43" fmla="*/ 629 h 630"/>
                    <a:gd name="T44" fmla="*/ 209 w 449"/>
                    <a:gd name="T45" fmla="*/ 588 h 630"/>
                    <a:gd name="T46" fmla="*/ 244 w 449"/>
                    <a:gd name="T47" fmla="*/ 608 h 630"/>
                    <a:gd name="T48" fmla="*/ 253 w 449"/>
                    <a:gd name="T49" fmla="*/ 598 h 630"/>
                    <a:gd name="T50" fmla="*/ 244 w 449"/>
                    <a:gd name="T51" fmla="*/ 576 h 630"/>
                    <a:gd name="T52" fmla="*/ 246 w 449"/>
                    <a:gd name="T53" fmla="*/ 562 h 630"/>
                    <a:gd name="T54" fmla="*/ 261 w 449"/>
                    <a:gd name="T55" fmla="*/ 472 h 630"/>
                    <a:gd name="T56" fmla="*/ 275 w 449"/>
                    <a:gd name="T57" fmla="*/ 452 h 630"/>
                    <a:gd name="T58" fmla="*/ 282 w 449"/>
                    <a:gd name="T59" fmla="*/ 427 h 630"/>
                    <a:gd name="T60" fmla="*/ 299 w 449"/>
                    <a:gd name="T61" fmla="*/ 390 h 630"/>
                    <a:gd name="T62" fmla="*/ 289 w 449"/>
                    <a:gd name="T63" fmla="*/ 375 h 630"/>
                    <a:gd name="T64" fmla="*/ 292 w 449"/>
                    <a:gd name="T65" fmla="*/ 344 h 630"/>
                    <a:gd name="T66" fmla="*/ 334 w 449"/>
                    <a:gd name="T67" fmla="*/ 296 h 630"/>
                    <a:gd name="T68" fmla="*/ 333 w 449"/>
                    <a:gd name="T69" fmla="*/ 264 h 630"/>
                    <a:gd name="T70" fmla="*/ 358 w 449"/>
                    <a:gd name="T71" fmla="*/ 218 h 630"/>
                    <a:gd name="T72" fmla="*/ 385 w 449"/>
                    <a:gd name="T73" fmla="*/ 226 h 630"/>
                    <a:gd name="T74" fmla="*/ 438 w 449"/>
                    <a:gd name="T75" fmla="*/ 186 h 630"/>
                    <a:gd name="T76" fmla="*/ 448 w 449"/>
                    <a:gd name="T77" fmla="*/ 166 h 630"/>
                    <a:gd name="T78" fmla="*/ 414 w 449"/>
                    <a:gd name="T79" fmla="*/ 103 h 630"/>
                    <a:gd name="T80" fmla="*/ 392 w 449"/>
                    <a:gd name="T81" fmla="*/ 70 h 630"/>
                    <a:gd name="T82" fmla="*/ 408 w 449"/>
                    <a:gd name="T83" fmla="*/ 56 h 630"/>
                    <a:gd name="T84" fmla="*/ 388 w 449"/>
                    <a:gd name="T85" fmla="*/ 37 h 630"/>
                    <a:gd name="T86" fmla="*/ 336 w 449"/>
                    <a:gd name="T87" fmla="*/ 37 h 630"/>
                    <a:gd name="T88" fmla="*/ 315 w 449"/>
                    <a:gd name="T89" fmla="*/ 12 h 630"/>
                    <a:gd name="T90" fmla="*/ 273 w 449"/>
                    <a:gd name="T91" fmla="*/ 54 h 630"/>
                    <a:gd name="T92" fmla="*/ 258 w 449"/>
                    <a:gd name="T93" fmla="*/ 46 h 630"/>
                    <a:gd name="T94" fmla="*/ 275 w 449"/>
                    <a:gd name="T95" fmla="*/ 14 h 630"/>
                    <a:gd name="T96" fmla="*/ 273 w 449"/>
                    <a:gd name="T97" fmla="*/ 4 h 630"/>
                    <a:gd name="T98" fmla="*/ 258 w 449"/>
                    <a:gd name="T99" fmla="*/ 0 h 630"/>
                    <a:gd name="T100" fmla="*/ 209 w 449"/>
                    <a:gd name="T101" fmla="*/ 27 h 630"/>
                    <a:gd name="T102" fmla="*/ 171 w 449"/>
                    <a:gd name="T103" fmla="*/ 39 h 630"/>
                    <a:gd name="T104" fmla="*/ 138 w 449"/>
                    <a:gd name="T105" fmla="*/ 37 h 630"/>
                    <a:gd name="T106" fmla="*/ 70 w 449"/>
                    <a:gd name="T107" fmla="*/ 100 h 630"/>
                    <a:gd name="T108" fmla="*/ 34 w 449"/>
                    <a:gd name="T109" fmla="*/ 112 h 630"/>
                    <a:gd name="T110" fmla="*/ 9 w 449"/>
                    <a:gd name="T111" fmla="*/ 138 h 6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449" h="630">
                      <a:moveTo>
                        <a:pt x="9" y="138"/>
                      </a:moveTo>
                      <a:lnTo>
                        <a:pt x="38" y="194"/>
                      </a:lnTo>
                      <a:lnTo>
                        <a:pt x="40" y="223"/>
                      </a:lnTo>
                      <a:lnTo>
                        <a:pt x="27" y="253"/>
                      </a:lnTo>
                      <a:lnTo>
                        <a:pt x="4" y="270"/>
                      </a:lnTo>
                      <a:lnTo>
                        <a:pt x="0" y="322"/>
                      </a:lnTo>
                      <a:lnTo>
                        <a:pt x="7" y="331"/>
                      </a:lnTo>
                      <a:lnTo>
                        <a:pt x="19" y="326"/>
                      </a:lnTo>
                      <a:lnTo>
                        <a:pt x="27" y="331"/>
                      </a:lnTo>
                      <a:lnTo>
                        <a:pt x="27" y="366"/>
                      </a:lnTo>
                      <a:lnTo>
                        <a:pt x="40" y="405"/>
                      </a:lnTo>
                      <a:lnTo>
                        <a:pt x="58" y="412"/>
                      </a:lnTo>
                      <a:lnTo>
                        <a:pt x="61" y="471"/>
                      </a:lnTo>
                      <a:lnTo>
                        <a:pt x="50" y="510"/>
                      </a:lnTo>
                      <a:lnTo>
                        <a:pt x="61" y="528"/>
                      </a:lnTo>
                      <a:lnTo>
                        <a:pt x="81" y="547"/>
                      </a:lnTo>
                      <a:lnTo>
                        <a:pt x="126" y="535"/>
                      </a:lnTo>
                      <a:lnTo>
                        <a:pt x="136" y="553"/>
                      </a:lnTo>
                      <a:lnTo>
                        <a:pt x="120" y="572"/>
                      </a:lnTo>
                      <a:lnTo>
                        <a:pt x="97" y="608"/>
                      </a:lnTo>
                      <a:lnTo>
                        <a:pt x="97" y="618"/>
                      </a:lnTo>
                      <a:lnTo>
                        <a:pt x="112" y="629"/>
                      </a:lnTo>
                      <a:lnTo>
                        <a:pt x="209" y="588"/>
                      </a:lnTo>
                      <a:lnTo>
                        <a:pt x="244" y="608"/>
                      </a:lnTo>
                      <a:lnTo>
                        <a:pt x="253" y="598"/>
                      </a:lnTo>
                      <a:lnTo>
                        <a:pt x="244" y="576"/>
                      </a:lnTo>
                      <a:lnTo>
                        <a:pt x="246" y="562"/>
                      </a:lnTo>
                      <a:lnTo>
                        <a:pt x="261" y="472"/>
                      </a:lnTo>
                      <a:lnTo>
                        <a:pt x="275" y="452"/>
                      </a:lnTo>
                      <a:lnTo>
                        <a:pt x="282" y="427"/>
                      </a:lnTo>
                      <a:lnTo>
                        <a:pt x="299" y="390"/>
                      </a:lnTo>
                      <a:lnTo>
                        <a:pt x="289" y="375"/>
                      </a:lnTo>
                      <a:lnTo>
                        <a:pt x="292" y="344"/>
                      </a:lnTo>
                      <a:lnTo>
                        <a:pt x="334" y="296"/>
                      </a:lnTo>
                      <a:lnTo>
                        <a:pt x="333" y="264"/>
                      </a:lnTo>
                      <a:lnTo>
                        <a:pt x="358" y="218"/>
                      </a:lnTo>
                      <a:lnTo>
                        <a:pt x="385" y="226"/>
                      </a:lnTo>
                      <a:lnTo>
                        <a:pt x="438" y="186"/>
                      </a:lnTo>
                      <a:lnTo>
                        <a:pt x="448" y="166"/>
                      </a:lnTo>
                      <a:lnTo>
                        <a:pt x="414" y="103"/>
                      </a:lnTo>
                      <a:lnTo>
                        <a:pt x="392" y="70"/>
                      </a:lnTo>
                      <a:lnTo>
                        <a:pt x="408" y="56"/>
                      </a:lnTo>
                      <a:lnTo>
                        <a:pt x="388" y="37"/>
                      </a:lnTo>
                      <a:lnTo>
                        <a:pt x="336" y="37"/>
                      </a:lnTo>
                      <a:lnTo>
                        <a:pt x="315" y="12"/>
                      </a:lnTo>
                      <a:lnTo>
                        <a:pt x="273" y="54"/>
                      </a:lnTo>
                      <a:lnTo>
                        <a:pt x="258" y="46"/>
                      </a:lnTo>
                      <a:lnTo>
                        <a:pt x="275" y="14"/>
                      </a:lnTo>
                      <a:lnTo>
                        <a:pt x="273" y="4"/>
                      </a:lnTo>
                      <a:lnTo>
                        <a:pt x="258" y="0"/>
                      </a:lnTo>
                      <a:lnTo>
                        <a:pt x="209" y="27"/>
                      </a:lnTo>
                      <a:lnTo>
                        <a:pt x="171" y="39"/>
                      </a:lnTo>
                      <a:lnTo>
                        <a:pt x="138" y="37"/>
                      </a:lnTo>
                      <a:lnTo>
                        <a:pt x="70" y="100"/>
                      </a:lnTo>
                      <a:lnTo>
                        <a:pt x="34" y="112"/>
                      </a:lnTo>
                      <a:lnTo>
                        <a:pt x="9" y="138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1"/>
                <p:cNvSpPr/>
                <p:nvPr/>
              </p:nvSpPr>
              <p:spPr bwMode="auto">
                <a:xfrm>
                  <a:off x="3960210" y="4800699"/>
                  <a:ext cx="657225" cy="541337"/>
                </a:xfrm>
                <a:custGeom>
                  <a:avLst/>
                  <a:gdLst>
                    <a:gd name="T0" fmla="*/ 163 w 600"/>
                    <a:gd name="T1" fmla="*/ 169 h 506"/>
                    <a:gd name="T2" fmla="*/ 152 w 600"/>
                    <a:gd name="T3" fmla="*/ 210 h 506"/>
                    <a:gd name="T4" fmla="*/ 126 w 600"/>
                    <a:gd name="T5" fmla="*/ 217 h 506"/>
                    <a:gd name="T6" fmla="*/ 70 w 600"/>
                    <a:gd name="T7" fmla="*/ 210 h 506"/>
                    <a:gd name="T8" fmla="*/ 57 w 600"/>
                    <a:gd name="T9" fmla="*/ 222 h 506"/>
                    <a:gd name="T10" fmla="*/ 28 w 600"/>
                    <a:gd name="T11" fmla="*/ 212 h 506"/>
                    <a:gd name="T12" fmla="*/ 0 w 600"/>
                    <a:gd name="T13" fmla="*/ 249 h 506"/>
                    <a:gd name="T14" fmla="*/ 13 w 600"/>
                    <a:gd name="T15" fmla="*/ 261 h 506"/>
                    <a:gd name="T16" fmla="*/ 13 w 600"/>
                    <a:gd name="T17" fmla="*/ 286 h 506"/>
                    <a:gd name="T18" fmla="*/ 26 w 600"/>
                    <a:gd name="T19" fmla="*/ 308 h 506"/>
                    <a:gd name="T20" fmla="*/ 80 w 600"/>
                    <a:gd name="T21" fmla="*/ 291 h 506"/>
                    <a:gd name="T22" fmla="*/ 95 w 600"/>
                    <a:gd name="T23" fmla="*/ 304 h 506"/>
                    <a:gd name="T24" fmla="*/ 70 w 600"/>
                    <a:gd name="T25" fmla="*/ 407 h 506"/>
                    <a:gd name="T26" fmla="*/ 106 w 600"/>
                    <a:gd name="T27" fmla="*/ 439 h 506"/>
                    <a:gd name="T28" fmla="*/ 94 w 600"/>
                    <a:gd name="T29" fmla="*/ 496 h 506"/>
                    <a:gd name="T30" fmla="*/ 130 w 600"/>
                    <a:gd name="T31" fmla="*/ 500 h 506"/>
                    <a:gd name="T32" fmla="*/ 163 w 600"/>
                    <a:gd name="T33" fmla="*/ 467 h 506"/>
                    <a:gd name="T34" fmla="*/ 177 w 600"/>
                    <a:gd name="T35" fmla="*/ 476 h 506"/>
                    <a:gd name="T36" fmla="*/ 246 w 600"/>
                    <a:gd name="T37" fmla="*/ 505 h 506"/>
                    <a:gd name="T38" fmla="*/ 257 w 600"/>
                    <a:gd name="T39" fmla="*/ 496 h 506"/>
                    <a:gd name="T40" fmla="*/ 260 w 600"/>
                    <a:gd name="T41" fmla="*/ 476 h 506"/>
                    <a:gd name="T42" fmla="*/ 274 w 600"/>
                    <a:gd name="T43" fmla="*/ 463 h 506"/>
                    <a:gd name="T44" fmla="*/ 372 w 600"/>
                    <a:gd name="T45" fmla="*/ 402 h 506"/>
                    <a:gd name="T46" fmla="*/ 386 w 600"/>
                    <a:gd name="T47" fmla="*/ 422 h 506"/>
                    <a:gd name="T48" fmla="*/ 448 w 600"/>
                    <a:gd name="T49" fmla="*/ 439 h 506"/>
                    <a:gd name="T50" fmla="*/ 478 w 600"/>
                    <a:gd name="T51" fmla="*/ 397 h 506"/>
                    <a:gd name="T52" fmla="*/ 493 w 600"/>
                    <a:gd name="T53" fmla="*/ 407 h 506"/>
                    <a:gd name="T54" fmla="*/ 517 w 600"/>
                    <a:gd name="T55" fmla="*/ 407 h 506"/>
                    <a:gd name="T56" fmla="*/ 517 w 600"/>
                    <a:gd name="T57" fmla="*/ 395 h 506"/>
                    <a:gd name="T58" fmla="*/ 548 w 600"/>
                    <a:gd name="T59" fmla="*/ 385 h 506"/>
                    <a:gd name="T60" fmla="*/ 548 w 600"/>
                    <a:gd name="T61" fmla="*/ 377 h 506"/>
                    <a:gd name="T62" fmla="*/ 559 w 600"/>
                    <a:gd name="T63" fmla="*/ 364 h 506"/>
                    <a:gd name="T64" fmla="*/ 566 w 600"/>
                    <a:gd name="T65" fmla="*/ 366 h 506"/>
                    <a:gd name="T66" fmla="*/ 599 w 600"/>
                    <a:gd name="T67" fmla="*/ 337 h 506"/>
                    <a:gd name="T68" fmla="*/ 571 w 600"/>
                    <a:gd name="T69" fmla="*/ 293 h 506"/>
                    <a:gd name="T70" fmla="*/ 585 w 600"/>
                    <a:gd name="T71" fmla="*/ 232 h 506"/>
                    <a:gd name="T72" fmla="*/ 570 w 600"/>
                    <a:gd name="T73" fmla="*/ 212 h 506"/>
                    <a:gd name="T74" fmla="*/ 524 w 600"/>
                    <a:gd name="T75" fmla="*/ 224 h 506"/>
                    <a:gd name="T76" fmla="*/ 519 w 600"/>
                    <a:gd name="T77" fmla="*/ 217 h 506"/>
                    <a:gd name="T78" fmla="*/ 570 w 600"/>
                    <a:gd name="T79" fmla="*/ 164 h 506"/>
                    <a:gd name="T80" fmla="*/ 548 w 600"/>
                    <a:gd name="T81" fmla="*/ 78 h 506"/>
                    <a:gd name="T82" fmla="*/ 514 w 600"/>
                    <a:gd name="T83" fmla="*/ 103 h 506"/>
                    <a:gd name="T84" fmla="*/ 483 w 600"/>
                    <a:gd name="T85" fmla="*/ 74 h 506"/>
                    <a:gd name="T86" fmla="*/ 456 w 600"/>
                    <a:gd name="T87" fmla="*/ 38 h 506"/>
                    <a:gd name="T88" fmla="*/ 452 w 600"/>
                    <a:gd name="T89" fmla="*/ 15 h 506"/>
                    <a:gd name="T90" fmla="*/ 436 w 600"/>
                    <a:gd name="T91" fmla="*/ 10 h 506"/>
                    <a:gd name="T92" fmla="*/ 410 w 600"/>
                    <a:gd name="T93" fmla="*/ 17 h 506"/>
                    <a:gd name="T94" fmla="*/ 372 w 600"/>
                    <a:gd name="T95" fmla="*/ 0 h 506"/>
                    <a:gd name="T96" fmla="*/ 354 w 600"/>
                    <a:gd name="T97" fmla="*/ 41 h 506"/>
                    <a:gd name="T98" fmla="*/ 322 w 600"/>
                    <a:gd name="T99" fmla="*/ 44 h 506"/>
                    <a:gd name="T100" fmla="*/ 298 w 600"/>
                    <a:gd name="T101" fmla="*/ 78 h 506"/>
                    <a:gd name="T102" fmla="*/ 283 w 600"/>
                    <a:gd name="T103" fmla="*/ 71 h 506"/>
                    <a:gd name="T104" fmla="*/ 260 w 600"/>
                    <a:gd name="T105" fmla="*/ 78 h 506"/>
                    <a:gd name="T106" fmla="*/ 225 w 600"/>
                    <a:gd name="T107" fmla="*/ 58 h 506"/>
                    <a:gd name="T108" fmla="*/ 197 w 600"/>
                    <a:gd name="T109" fmla="*/ 90 h 506"/>
                    <a:gd name="T110" fmla="*/ 197 w 600"/>
                    <a:gd name="T111" fmla="*/ 106 h 506"/>
                    <a:gd name="T112" fmla="*/ 252 w 600"/>
                    <a:gd name="T113" fmla="*/ 133 h 506"/>
                    <a:gd name="T114" fmla="*/ 265 w 600"/>
                    <a:gd name="T115" fmla="*/ 156 h 506"/>
                    <a:gd name="T116" fmla="*/ 225 w 600"/>
                    <a:gd name="T117" fmla="*/ 170 h 506"/>
                    <a:gd name="T118" fmla="*/ 163 w 600"/>
                    <a:gd name="T119" fmla="*/ 169 h 5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00" h="506">
                      <a:moveTo>
                        <a:pt x="163" y="169"/>
                      </a:moveTo>
                      <a:lnTo>
                        <a:pt x="152" y="210"/>
                      </a:lnTo>
                      <a:lnTo>
                        <a:pt x="126" y="217"/>
                      </a:lnTo>
                      <a:lnTo>
                        <a:pt x="70" y="210"/>
                      </a:lnTo>
                      <a:lnTo>
                        <a:pt x="57" y="222"/>
                      </a:lnTo>
                      <a:lnTo>
                        <a:pt x="28" y="212"/>
                      </a:lnTo>
                      <a:lnTo>
                        <a:pt x="0" y="249"/>
                      </a:lnTo>
                      <a:lnTo>
                        <a:pt x="13" y="261"/>
                      </a:lnTo>
                      <a:lnTo>
                        <a:pt x="13" y="286"/>
                      </a:lnTo>
                      <a:lnTo>
                        <a:pt x="26" y="308"/>
                      </a:lnTo>
                      <a:lnTo>
                        <a:pt x="80" y="291"/>
                      </a:lnTo>
                      <a:lnTo>
                        <a:pt x="95" y="304"/>
                      </a:lnTo>
                      <a:lnTo>
                        <a:pt x="70" y="407"/>
                      </a:lnTo>
                      <a:lnTo>
                        <a:pt x="106" y="439"/>
                      </a:lnTo>
                      <a:lnTo>
                        <a:pt x="94" y="496"/>
                      </a:lnTo>
                      <a:lnTo>
                        <a:pt x="130" y="500"/>
                      </a:lnTo>
                      <a:lnTo>
                        <a:pt x="163" y="467"/>
                      </a:lnTo>
                      <a:lnTo>
                        <a:pt x="177" y="476"/>
                      </a:lnTo>
                      <a:lnTo>
                        <a:pt x="246" y="505"/>
                      </a:lnTo>
                      <a:lnTo>
                        <a:pt x="257" y="496"/>
                      </a:lnTo>
                      <a:lnTo>
                        <a:pt x="260" y="476"/>
                      </a:lnTo>
                      <a:lnTo>
                        <a:pt x="274" y="463"/>
                      </a:lnTo>
                      <a:lnTo>
                        <a:pt x="372" y="402"/>
                      </a:lnTo>
                      <a:lnTo>
                        <a:pt x="386" y="422"/>
                      </a:lnTo>
                      <a:lnTo>
                        <a:pt x="448" y="439"/>
                      </a:lnTo>
                      <a:lnTo>
                        <a:pt x="478" y="397"/>
                      </a:lnTo>
                      <a:lnTo>
                        <a:pt x="493" y="407"/>
                      </a:lnTo>
                      <a:lnTo>
                        <a:pt x="517" y="407"/>
                      </a:lnTo>
                      <a:lnTo>
                        <a:pt x="517" y="395"/>
                      </a:lnTo>
                      <a:lnTo>
                        <a:pt x="548" y="385"/>
                      </a:lnTo>
                      <a:lnTo>
                        <a:pt x="548" y="377"/>
                      </a:lnTo>
                      <a:lnTo>
                        <a:pt x="559" y="364"/>
                      </a:lnTo>
                      <a:lnTo>
                        <a:pt x="566" y="366"/>
                      </a:lnTo>
                      <a:lnTo>
                        <a:pt x="599" y="337"/>
                      </a:lnTo>
                      <a:lnTo>
                        <a:pt x="571" y="293"/>
                      </a:lnTo>
                      <a:lnTo>
                        <a:pt x="585" y="232"/>
                      </a:lnTo>
                      <a:lnTo>
                        <a:pt x="570" y="212"/>
                      </a:lnTo>
                      <a:lnTo>
                        <a:pt x="524" y="224"/>
                      </a:lnTo>
                      <a:lnTo>
                        <a:pt x="519" y="217"/>
                      </a:lnTo>
                      <a:lnTo>
                        <a:pt x="570" y="164"/>
                      </a:lnTo>
                      <a:lnTo>
                        <a:pt x="548" y="78"/>
                      </a:lnTo>
                      <a:lnTo>
                        <a:pt x="514" y="103"/>
                      </a:lnTo>
                      <a:lnTo>
                        <a:pt x="483" y="74"/>
                      </a:lnTo>
                      <a:lnTo>
                        <a:pt x="456" y="38"/>
                      </a:lnTo>
                      <a:lnTo>
                        <a:pt x="452" y="15"/>
                      </a:lnTo>
                      <a:lnTo>
                        <a:pt x="436" y="10"/>
                      </a:lnTo>
                      <a:lnTo>
                        <a:pt x="410" y="17"/>
                      </a:lnTo>
                      <a:lnTo>
                        <a:pt x="372" y="0"/>
                      </a:lnTo>
                      <a:lnTo>
                        <a:pt x="354" y="41"/>
                      </a:lnTo>
                      <a:lnTo>
                        <a:pt x="322" y="44"/>
                      </a:lnTo>
                      <a:lnTo>
                        <a:pt x="298" y="78"/>
                      </a:lnTo>
                      <a:lnTo>
                        <a:pt x="283" y="71"/>
                      </a:lnTo>
                      <a:lnTo>
                        <a:pt x="260" y="78"/>
                      </a:lnTo>
                      <a:lnTo>
                        <a:pt x="225" y="58"/>
                      </a:lnTo>
                      <a:lnTo>
                        <a:pt x="197" y="90"/>
                      </a:lnTo>
                      <a:lnTo>
                        <a:pt x="197" y="106"/>
                      </a:lnTo>
                      <a:lnTo>
                        <a:pt x="252" y="133"/>
                      </a:lnTo>
                      <a:lnTo>
                        <a:pt x="265" y="156"/>
                      </a:lnTo>
                      <a:lnTo>
                        <a:pt x="225" y="170"/>
                      </a:lnTo>
                      <a:lnTo>
                        <a:pt x="163" y="169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12"/>
                <p:cNvSpPr/>
                <p:nvPr/>
              </p:nvSpPr>
              <p:spPr bwMode="auto">
                <a:xfrm>
                  <a:off x="3329973" y="4229199"/>
                  <a:ext cx="1290637" cy="954087"/>
                </a:xfrm>
                <a:custGeom>
                  <a:avLst/>
                  <a:gdLst>
                    <a:gd name="T0" fmla="*/ 462 w 1181"/>
                    <a:gd name="T1" fmla="*/ 75 h 893"/>
                    <a:gd name="T2" fmla="*/ 441 w 1181"/>
                    <a:gd name="T3" fmla="*/ 27 h 893"/>
                    <a:gd name="T4" fmla="*/ 517 w 1181"/>
                    <a:gd name="T5" fmla="*/ 0 h 893"/>
                    <a:gd name="T6" fmla="*/ 530 w 1181"/>
                    <a:gd name="T7" fmla="*/ 52 h 893"/>
                    <a:gd name="T8" fmla="*/ 600 w 1181"/>
                    <a:gd name="T9" fmla="*/ 111 h 893"/>
                    <a:gd name="T10" fmla="*/ 636 w 1181"/>
                    <a:gd name="T11" fmla="*/ 111 h 893"/>
                    <a:gd name="T12" fmla="*/ 667 w 1181"/>
                    <a:gd name="T13" fmla="*/ 166 h 893"/>
                    <a:gd name="T14" fmla="*/ 739 w 1181"/>
                    <a:gd name="T15" fmla="*/ 160 h 893"/>
                    <a:gd name="T16" fmla="*/ 771 w 1181"/>
                    <a:gd name="T17" fmla="*/ 135 h 893"/>
                    <a:gd name="T18" fmla="*/ 794 w 1181"/>
                    <a:gd name="T19" fmla="*/ 160 h 893"/>
                    <a:gd name="T20" fmla="*/ 876 w 1181"/>
                    <a:gd name="T21" fmla="*/ 150 h 893"/>
                    <a:gd name="T22" fmla="*/ 893 w 1181"/>
                    <a:gd name="T23" fmla="*/ 171 h 893"/>
                    <a:gd name="T24" fmla="*/ 974 w 1181"/>
                    <a:gd name="T25" fmla="*/ 207 h 893"/>
                    <a:gd name="T26" fmla="*/ 1076 w 1181"/>
                    <a:gd name="T27" fmla="*/ 219 h 893"/>
                    <a:gd name="T28" fmla="*/ 1124 w 1181"/>
                    <a:gd name="T29" fmla="*/ 230 h 893"/>
                    <a:gd name="T30" fmla="*/ 1169 w 1181"/>
                    <a:gd name="T31" fmla="*/ 262 h 893"/>
                    <a:gd name="T32" fmla="*/ 1172 w 1181"/>
                    <a:gd name="T33" fmla="*/ 339 h 893"/>
                    <a:gd name="T34" fmla="*/ 1115 w 1181"/>
                    <a:gd name="T35" fmla="*/ 367 h 893"/>
                    <a:gd name="T36" fmla="*/ 1025 w 1181"/>
                    <a:gd name="T37" fmla="*/ 398 h 893"/>
                    <a:gd name="T38" fmla="*/ 1041 w 1181"/>
                    <a:gd name="T39" fmla="*/ 461 h 893"/>
                    <a:gd name="T40" fmla="*/ 1110 w 1181"/>
                    <a:gd name="T41" fmla="*/ 527 h 893"/>
                    <a:gd name="T42" fmla="*/ 1081 w 1181"/>
                    <a:gd name="T43" fmla="*/ 633 h 893"/>
                    <a:gd name="T44" fmla="*/ 1025 w 1181"/>
                    <a:gd name="T45" fmla="*/ 566 h 893"/>
                    <a:gd name="T46" fmla="*/ 1004 w 1181"/>
                    <a:gd name="T47" fmla="*/ 539 h 893"/>
                    <a:gd name="T48" fmla="*/ 942 w 1181"/>
                    <a:gd name="T49" fmla="*/ 528 h 893"/>
                    <a:gd name="T50" fmla="*/ 893 w 1181"/>
                    <a:gd name="T51" fmla="*/ 573 h 893"/>
                    <a:gd name="T52" fmla="*/ 857 w 1181"/>
                    <a:gd name="T53" fmla="*/ 601 h 893"/>
                    <a:gd name="T54" fmla="*/ 799 w 1181"/>
                    <a:gd name="T55" fmla="*/ 588 h 893"/>
                    <a:gd name="T56" fmla="*/ 771 w 1181"/>
                    <a:gd name="T57" fmla="*/ 636 h 893"/>
                    <a:gd name="T58" fmla="*/ 839 w 1181"/>
                    <a:gd name="T59" fmla="*/ 686 h 893"/>
                    <a:gd name="T60" fmla="*/ 739 w 1181"/>
                    <a:gd name="T61" fmla="*/ 699 h 893"/>
                    <a:gd name="T62" fmla="*/ 710 w 1181"/>
                    <a:gd name="T63" fmla="*/ 668 h 893"/>
                    <a:gd name="T64" fmla="*/ 649 w 1181"/>
                    <a:gd name="T65" fmla="*/ 677 h 893"/>
                    <a:gd name="T66" fmla="*/ 636 w 1181"/>
                    <a:gd name="T67" fmla="*/ 631 h 893"/>
                    <a:gd name="T68" fmla="*/ 600 w 1181"/>
                    <a:gd name="T69" fmla="*/ 606 h 893"/>
                    <a:gd name="T70" fmla="*/ 597 w 1181"/>
                    <a:gd name="T71" fmla="*/ 641 h 893"/>
                    <a:gd name="T72" fmla="*/ 561 w 1181"/>
                    <a:gd name="T73" fmla="*/ 668 h 893"/>
                    <a:gd name="T74" fmla="*/ 505 w 1181"/>
                    <a:gd name="T75" fmla="*/ 764 h 893"/>
                    <a:gd name="T76" fmla="*/ 488 w 1181"/>
                    <a:gd name="T77" fmla="*/ 871 h 893"/>
                    <a:gd name="T78" fmla="*/ 414 w 1181"/>
                    <a:gd name="T79" fmla="*/ 892 h 893"/>
                    <a:gd name="T80" fmla="*/ 304 w 1181"/>
                    <a:gd name="T81" fmla="*/ 714 h 893"/>
                    <a:gd name="T82" fmla="*/ 244 w 1181"/>
                    <a:gd name="T83" fmla="*/ 681 h 893"/>
                    <a:gd name="T84" fmla="*/ 247 w 1181"/>
                    <a:gd name="T85" fmla="*/ 636 h 893"/>
                    <a:gd name="T86" fmla="*/ 192 w 1181"/>
                    <a:gd name="T87" fmla="*/ 641 h 893"/>
                    <a:gd name="T88" fmla="*/ 142 w 1181"/>
                    <a:gd name="T89" fmla="*/ 557 h 893"/>
                    <a:gd name="T90" fmla="*/ 132 w 1181"/>
                    <a:gd name="T91" fmla="*/ 391 h 893"/>
                    <a:gd name="T92" fmla="*/ 124 w 1181"/>
                    <a:gd name="T93" fmla="*/ 306 h 893"/>
                    <a:gd name="T94" fmla="*/ 0 w 1181"/>
                    <a:gd name="T95" fmla="*/ 147 h 893"/>
                    <a:gd name="T96" fmla="*/ 16 w 1181"/>
                    <a:gd name="T97" fmla="*/ 106 h 893"/>
                    <a:gd name="T98" fmla="*/ 184 w 1181"/>
                    <a:gd name="T99" fmla="*/ 111 h 893"/>
                    <a:gd name="T100" fmla="*/ 240 w 1181"/>
                    <a:gd name="T101" fmla="*/ 122 h 893"/>
                    <a:gd name="T102" fmla="*/ 327 w 1181"/>
                    <a:gd name="T103" fmla="*/ 165 h 893"/>
                    <a:gd name="T104" fmla="*/ 337 w 1181"/>
                    <a:gd name="T105" fmla="*/ 116 h 893"/>
                    <a:gd name="T106" fmla="*/ 392 w 1181"/>
                    <a:gd name="T107" fmla="*/ 126 h 893"/>
                    <a:gd name="T108" fmla="*/ 446 w 1181"/>
                    <a:gd name="T109" fmla="*/ 112 h 8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181" h="893">
                      <a:moveTo>
                        <a:pt x="446" y="111"/>
                      </a:moveTo>
                      <a:lnTo>
                        <a:pt x="462" y="75"/>
                      </a:lnTo>
                      <a:lnTo>
                        <a:pt x="445" y="57"/>
                      </a:lnTo>
                      <a:lnTo>
                        <a:pt x="441" y="27"/>
                      </a:lnTo>
                      <a:lnTo>
                        <a:pt x="500" y="0"/>
                      </a:lnTo>
                      <a:lnTo>
                        <a:pt x="517" y="0"/>
                      </a:lnTo>
                      <a:lnTo>
                        <a:pt x="525" y="24"/>
                      </a:lnTo>
                      <a:lnTo>
                        <a:pt x="530" y="52"/>
                      </a:lnTo>
                      <a:lnTo>
                        <a:pt x="559" y="74"/>
                      </a:lnTo>
                      <a:lnTo>
                        <a:pt x="600" y="111"/>
                      </a:lnTo>
                      <a:lnTo>
                        <a:pt x="621" y="94"/>
                      </a:lnTo>
                      <a:lnTo>
                        <a:pt x="636" y="111"/>
                      </a:lnTo>
                      <a:lnTo>
                        <a:pt x="642" y="150"/>
                      </a:lnTo>
                      <a:lnTo>
                        <a:pt x="667" y="166"/>
                      </a:lnTo>
                      <a:lnTo>
                        <a:pt x="728" y="171"/>
                      </a:lnTo>
                      <a:lnTo>
                        <a:pt x="739" y="160"/>
                      </a:lnTo>
                      <a:lnTo>
                        <a:pt x="734" y="142"/>
                      </a:lnTo>
                      <a:lnTo>
                        <a:pt x="771" y="135"/>
                      </a:lnTo>
                      <a:lnTo>
                        <a:pt x="794" y="138"/>
                      </a:lnTo>
                      <a:lnTo>
                        <a:pt x="794" y="160"/>
                      </a:lnTo>
                      <a:lnTo>
                        <a:pt x="811" y="162"/>
                      </a:lnTo>
                      <a:lnTo>
                        <a:pt x="876" y="150"/>
                      </a:lnTo>
                      <a:lnTo>
                        <a:pt x="888" y="154"/>
                      </a:lnTo>
                      <a:lnTo>
                        <a:pt x="893" y="171"/>
                      </a:lnTo>
                      <a:lnTo>
                        <a:pt x="917" y="180"/>
                      </a:lnTo>
                      <a:lnTo>
                        <a:pt x="974" y="207"/>
                      </a:lnTo>
                      <a:lnTo>
                        <a:pt x="1007" y="194"/>
                      </a:lnTo>
                      <a:lnTo>
                        <a:pt x="1076" y="219"/>
                      </a:lnTo>
                      <a:lnTo>
                        <a:pt x="1089" y="238"/>
                      </a:lnTo>
                      <a:lnTo>
                        <a:pt x="1124" y="230"/>
                      </a:lnTo>
                      <a:lnTo>
                        <a:pt x="1147" y="234"/>
                      </a:lnTo>
                      <a:lnTo>
                        <a:pt x="1169" y="262"/>
                      </a:lnTo>
                      <a:lnTo>
                        <a:pt x="1180" y="320"/>
                      </a:lnTo>
                      <a:lnTo>
                        <a:pt x="1172" y="339"/>
                      </a:lnTo>
                      <a:lnTo>
                        <a:pt x="1158" y="334"/>
                      </a:lnTo>
                      <a:lnTo>
                        <a:pt x="1115" y="367"/>
                      </a:lnTo>
                      <a:lnTo>
                        <a:pt x="1044" y="379"/>
                      </a:lnTo>
                      <a:lnTo>
                        <a:pt x="1025" y="398"/>
                      </a:lnTo>
                      <a:lnTo>
                        <a:pt x="1039" y="418"/>
                      </a:lnTo>
                      <a:lnTo>
                        <a:pt x="1041" y="461"/>
                      </a:lnTo>
                      <a:lnTo>
                        <a:pt x="1061" y="465"/>
                      </a:lnTo>
                      <a:lnTo>
                        <a:pt x="1110" y="527"/>
                      </a:lnTo>
                      <a:lnTo>
                        <a:pt x="1112" y="608"/>
                      </a:lnTo>
                      <a:lnTo>
                        <a:pt x="1081" y="633"/>
                      </a:lnTo>
                      <a:lnTo>
                        <a:pt x="1051" y="603"/>
                      </a:lnTo>
                      <a:lnTo>
                        <a:pt x="1025" y="566"/>
                      </a:lnTo>
                      <a:lnTo>
                        <a:pt x="1021" y="543"/>
                      </a:lnTo>
                      <a:lnTo>
                        <a:pt x="1004" y="539"/>
                      </a:lnTo>
                      <a:lnTo>
                        <a:pt x="979" y="546"/>
                      </a:lnTo>
                      <a:lnTo>
                        <a:pt x="942" y="528"/>
                      </a:lnTo>
                      <a:lnTo>
                        <a:pt x="925" y="571"/>
                      </a:lnTo>
                      <a:lnTo>
                        <a:pt x="893" y="573"/>
                      </a:lnTo>
                      <a:lnTo>
                        <a:pt x="871" y="608"/>
                      </a:lnTo>
                      <a:lnTo>
                        <a:pt x="857" y="601"/>
                      </a:lnTo>
                      <a:lnTo>
                        <a:pt x="834" y="608"/>
                      </a:lnTo>
                      <a:lnTo>
                        <a:pt x="799" y="588"/>
                      </a:lnTo>
                      <a:lnTo>
                        <a:pt x="771" y="620"/>
                      </a:lnTo>
                      <a:lnTo>
                        <a:pt x="771" y="636"/>
                      </a:lnTo>
                      <a:lnTo>
                        <a:pt x="827" y="665"/>
                      </a:lnTo>
                      <a:lnTo>
                        <a:pt x="839" y="686"/>
                      </a:lnTo>
                      <a:lnTo>
                        <a:pt x="799" y="701"/>
                      </a:lnTo>
                      <a:lnTo>
                        <a:pt x="739" y="699"/>
                      </a:lnTo>
                      <a:lnTo>
                        <a:pt x="733" y="673"/>
                      </a:lnTo>
                      <a:lnTo>
                        <a:pt x="710" y="668"/>
                      </a:lnTo>
                      <a:lnTo>
                        <a:pt x="673" y="690"/>
                      </a:lnTo>
                      <a:lnTo>
                        <a:pt x="649" y="677"/>
                      </a:lnTo>
                      <a:lnTo>
                        <a:pt x="649" y="645"/>
                      </a:lnTo>
                      <a:lnTo>
                        <a:pt x="636" y="631"/>
                      </a:lnTo>
                      <a:lnTo>
                        <a:pt x="636" y="613"/>
                      </a:lnTo>
                      <a:lnTo>
                        <a:pt x="600" y="606"/>
                      </a:lnTo>
                      <a:lnTo>
                        <a:pt x="593" y="615"/>
                      </a:lnTo>
                      <a:lnTo>
                        <a:pt x="597" y="641"/>
                      </a:lnTo>
                      <a:lnTo>
                        <a:pt x="567" y="653"/>
                      </a:lnTo>
                      <a:lnTo>
                        <a:pt x="561" y="668"/>
                      </a:lnTo>
                      <a:lnTo>
                        <a:pt x="567" y="691"/>
                      </a:lnTo>
                      <a:lnTo>
                        <a:pt x="505" y="764"/>
                      </a:lnTo>
                      <a:lnTo>
                        <a:pt x="517" y="847"/>
                      </a:lnTo>
                      <a:lnTo>
                        <a:pt x="488" y="871"/>
                      </a:lnTo>
                      <a:lnTo>
                        <a:pt x="474" y="857"/>
                      </a:lnTo>
                      <a:lnTo>
                        <a:pt x="414" y="892"/>
                      </a:lnTo>
                      <a:lnTo>
                        <a:pt x="392" y="879"/>
                      </a:lnTo>
                      <a:lnTo>
                        <a:pt x="304" y="714"/>
                      </a:lnTo>
                      <a:lnTo>
                        <a:pt x="272" y="690"/>
                      </a:lnTo>
                      <a:lnTo>
                        <a:pt x="244" y="681"/>
                      </a:lnTo>
                      <a:lnTo>
                        <a:pt x="231" y="660"/>
                      </a:lnTo>
                      <a:lnTo>
                        <a:pt x="247" y="636"/>
                      </a:lnTo>
                      <a:lnTo>
                        <a:pt x="222" y="615"/>
                      </a:lnTo>
                      <a:lnTo>
                        <a:pt x="192" y="641"/>
                      </a:lnTo>
                      <a:lnTo>
                        <a:pt x="163" y="645"/>
                      </a:lnTo>
                      <a:lnTo>
                        <a:pt x="142" y="557"/>
                      </a:lnTo>
                      <a:lnTo>
                        <a:pt x="138" y="534"/>
                      </a:lnTo>
                      <a:lnTo>
                        <a:pt x="132" y="391"/>
                      </a:lnTo>
                      <a:lnTo>
                        <a:pt x="105" y="320"/>
                      </a:lnTo>
                      <a:lnTo>
                        <a:pt x="124" y="306"/>
                      </a:lnTo>
                      <a:lnTo>
                        <a:pt x="69" y="202"/>
                      </a:lnTo>
                      <a:lnTo>
                        <a:pt x="0" y="147"/>
                      </a:lnTo>
                      <a:lnTo>
                        <a:pt x="10" y="116"/>
                      </a:lnTo>
                      <a:lnTo>
                        <a:pt x="16" y="106"/>
                      </a:lnTo>
                      <a:lnTo>
                        <a:pt x="117" y="90"/>
                      </a:lnTo>
                      <a:lnTo>
                        <a:pt x="184" y="111"/>
                      </a:lnTo>
                      <a:lnTo>
                        <a:pt x="224" y="98"/>
                      </a:lnTo>
                      <a:lnTo>
                        <a:pt x="240" y="122"/>
                      </a:lnTo>
                      <a:lnTo>
                        <a:pt x="290" y="171"/>
                      </a:lnTo>
                      <a:lnTo>
                        <a:pt x="327" y="165"/>
                      </a:lnTo>
                      <a:lnTo>
                        <a:pt x="327" y="135"/>
                      </a:lnTo>
                      <a:lnTo>
                        <a:pt x="337" y="116"/>
                      </a:lnTo>
                      <a:lnTo>
                        <a:pt x="376" y="99"/>
                      </a:lnTo>
                      <a:lnTo>
                        <a:pt x="392" y="126"/>
                      </a:lnTo>
                      <a:lnTo>
                        <a:pt x="414" y="111"/>
                      </a:lnTo>
                      <a:lnTo>
                        <a:pt x="446" y="112"/>
                      </a:lnTo>
                      <a:lnTo>
                        <a:pt x="446" y="111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13"/>
                <p:cNvSpPr/>
                <p:nvPr/>
              </p:nvSpPr>
              <p:spPr bwMode="auto">
                <a:xfrm>
                  <a:off x="1445610" y="3865661"/>
                  <a:ext cx="2035175" cy="1076325"/>
                </a:xfrm>
                <a:custGeom>
                  <a:avLst/>
                  <a:gdLst>
                    <a:gd name="T0" fmla="*/ 1132 w 1863"/>
                    <a:gd name="T1" fmla="*/ 958 h 1005"/>
                    <a:gd name="T2" fmla="*/ 1161 w 1863"/>
                    <a:gd name="T3" fmla="*/ 990 h 1005"/>
                    <a:gd name="T4" fmla="*/ 1256 w 1863"/>
                    <a:gd name="T5" fmla="*/ 958 h 1005"/>
                    <a:gd name="T6" fmla="*/ 1316 w 1863"/>
                    <a:gd name="T7" fmla="*/ 915 h 1005"/>
                    <a:gd name="T8" fmla="*/ 1386 w 1863"/>
                    <a:gd name="T9" fmla="*/ 887 h 1005"/>
                    <a:gd name="T10" fmla="*/ 1461 w 1863"/>
                    <a:gd name="T11" fmla="*/ 863 h 1005"/>
                    <a:gd name="T12" fmla="*/ 1582 w 1863"/>
                    <a:gd name="T13" fmla="*/ 843 h 1005"/>
                    <a:gd name="T14" fmla="*/ 1584 w 1863"/>
                    <a:gd name="T15" fmla="*/ 887 h 1005"/>
                    <a:gd name="T16" fmla="*/ 1622 w 1863"/>
                    <a:gd name="T17" fmla="*/ 895 h 1005"/>
                    <a:gd name="T18" fmla="*/ 1599 w 1863"/>
                    <a:gd name="T19" fmla="*/ 951 h 1005"/>
                    <a:gd name="T20" fmla="*/ 1622 w 1863"/>
                    <a:gd name="T21" fmla="*/ 958 h 1005"/>
                    <a:gd name="T22" fmla="*/ 1725 w 1863"/>
                    <a:gd name="T23" fmla="*/ 951 h 1005"/>
                    <a:gd name="T24" fmla="*/ 1787 w 1863"/>
                    <a:gd name="T25" fmla="*/ 971 h 1005"/>
                    <a:gd name="T26" fmla="*/ 1815 w 1863"/>
                    <a:gd name="T27" fmla="*/ 983 h 1005"/>
                    <a:gd name="T28" fmla="*/ 1820 w 1863"/>
                    <a:gd name="T29" fmla="*/ 915 h 1005"/>
                    <a:gd name="T30" fmla="*/ 1862 w 1863"/>
                    <a:gd name="T31" fmla="*/ 870 h 1005"/>
                    <a:gd name="T32" fmla="*/ 1829 w 1863"/>
                    <a:gd name="T33" fmla="*/ 655 h 1005"/>
                    <a:gd name="T34" fmla="*/ 1792 w 1863"/>
                    <a:gd name="T35" fmla="*/ 538 h 1005"/>
                    <a:gd name="T36" fmla="*/ 1703 w 1863"/>
                    <a:gd name="T37" fmla="*/ 495 h 1005"/>
                    <a:gd name="T38" fmla="*/ 1647 w 1863"/>
                    <a:gd name="T39" fmla="*/ 602 h 1005"/>
                    <a:gd name="T40" fmla="*/ 1540 w 1863"/>
                    <a:gd name="T41" fmla="*/ 547 h 1005"/>
                    <a:gd name="T42" fmla="*/ 1342 w 1863"/>
                    <a:gd name="T43" fmla="*/ 475 h 1005"/>
                    <a:gd name="T44" fmla="*/ 1260 w 1863"/>
                    <a:gd name="T45" fmla="*/ 463 h 1005"/>
                    <a:gd name="T46" fmla="*/ 1102 w 1863"/>
                    <a:gd name="T47" fmla="*/ 397 h 1005"/>
                    <a:gd name="T48" fmla="*/ 1026 w 1863"/>
                    <a:gd name="T49" fmla="*/ 214 h 1005"/>
                    <a:gd name="T50" fmla="*/ 1055 w 1863"/>
                    <a:gd name="T51" fmla="*/ 157 h 1005"/>
                    <a:gd name="T52" fmla="*/ 1054 w 1863"/>
                    <a:gd name="T53" fmla="*/ 78 h 1005"/>
                    <a:gd name="T54" fmla="*/ 1066 w 1863"/>
                    <a:gd name="T55" fmla="*/ 39 h 1005"/>
                    <a:gd name="T56" fmla="*/ 927 w 1863"/>
                    <a:gd name="T57" fmla="*/ 0 h 1005"/>
                    <a:gd name="T58" fmla="*/ 827 w 1863"/>
                    <a:gd name="T59" fmla="*/ 13 h 1005"/>
                    <a:gd name="T60" fmla="*/ 703 w 1863"/>
                    <a:gd name="T61" fmla="*/ 54 h 1005"/>
                    <a:gd name="T62" fmla="*/ 578 w 1863"/>
                    <a:gd name="T63" fmla="*/ 67 h 1005"/>
                    <a:gd name="T64" fmla="*/ 494 w 1863"/>
                    <a:gd name="T65" fmla="*/ 24 h 1005"/>
                    <a:gd name="T66" fmla="*/ 358 w 1863"/>
                    <a:gd name="T67" fmla="*/ 49 h 1005"/>
                    <a:gd name="T68" fmla="*/ 304 w 1863"/>
                    <a:gd name="T69" fmla="*/ 18 h 1005"/>
                    <a:gd name="T70" fmla="*/ 202 w 1863"/>
                    <a:gd name="T71" fmla="*/ 28 h 1005"/>
                    <a:gd name="T72" fmla="*/ 153 w 1863"/>
                    <a:gd name="T73" fmla="*/ 94 h 1005"/>
                    <a:gd name="T74" fmla="*/ 124 w 1863"/>
                    <a:gd name="T75" fmla="*/ 127 h 1005"/>
                    <a:gd name="T76" fmla="*/ 89 w 1863"/>
                    <a:gd name="T77" fmla="*/ 147 h 1005"/>
                    <a:gd name="T78" fmla="*/ 74 w 1863"/>
                    <a:gd name="T79" fmla="*/ 172 h 1005"/>
                    <a:gd name="T80" fmla="*/ 101 w 1863"/>
                    <a:gd name="T81" fmla="*/ 231 h 1005"/>
                    <a:gd name="T82" fmla="*/ 94 w 1863"/>
                    <a:gd name="T83" fmla="*/ 288 h 1005"/>
                    <a:gd name="T84" fmla="*/ 27 w 1863"/>
                    <a:gd name="T85" fmla="*/ 267 h 1005"/>
                    <a:gd name="T86" fmla="*/ 0 w 1863"/>
                    <a:gd name="T87" fmla="*/ 293 h 1005"/>
                    <a:gd name="T88" fmla="*/ 17 w 1863"/>
                    <a:gd name="T89" fmla="*/ 347 h 1005"/>
                    <a:gd name="T90" fmla="*/ 9 w 1863"/>
                    <a:gd name="T91" fmla="*/ 397 h 1005"/>
                    <a:gd name="T92" fmla="*/ 43 w 1863"/>
                    <a:gd name="T93" fmla="*/ 415 h 1005"/>
                    <a:gd name="T94" fmla="*/ 124 w 1863"/>
                    <a:gd name="T95" fmla="*/ 495 h 1005"/>
                    <a:gd name="T96" fmla="*/ 172 w 1863"/>
                    <a:gd name="T97" fmla="*/ 565 h 1005"/>
                    <a:gd name="T98" fmla="*/ 205 w 1863"/>
                    <a:gd name="T99" fmla="*/ 588 h 1005"/>
                    <a:gd name="T100" fmla="*/ 261 w 1863"/>
                    <a:gd name="T101" fmla="*/ 584 h 1005"/>
                    <a:gd name="T102" fmla="*/ 395 w 1863"/>
                    <a:gd name="T103" fmla="*/ 730 h 1005"/>
                    <a:gd name="T104" fmla="*/ 435 w 1863"/>
                    <a:gd name="T105" fmla="*/ 715 h 1005"/>
                    <a:gd name="T106" fmla="*/ 447 w 1863"/>
                    <a:gd name="T107" fmla="*/ 771 h 1005"/>
                    <a:gd name="T108" fmla="*/ 529 w 1863"/>
                    <a:gd name="T109" fmla="*/ 805 h 1005"/>
                    <a:gd name="T110" fmla="*/ 596 w 1863"/>
                    <a:gd name="T111" fmla="*/ 875 h 1005"/>
                    <a:gd name="T112" fmla="*/ 608 w 1863"/>
                    <a:gd name="T113" fmla="*/ 905 h 1005"/>
                    <a:gd name="T114" fmla="*/ 682 w 1863"/>
                    <a:gd name="T115" fmla="*/ 903 h 1005"/>
                    <a:gd name="T116" fmla="*/ 813 w 1863"/>
                    <a:gd name="T117" fmla="*/ 928 h 1005"/>
                    <a:gd name="T118" fmla="*/ 872 w 1863"/>
                    <a:gd name="T119" fmla="*/ 946 h 1005"/>
                    <a:gd name="T120" fmla="*/ 872 w 1863"/>
                    <a:gd name="T121" fmla="*/ 1004 h 1005"/>
                    <a:gd name="T122" fmla="*/ 984 w 1863"/>
                    <a:gd name="T123" fmla="*/ 918 h 1005"/>
                    <a:gd name="T124" fmla="*/ 1073 w 1863"/>
                    <a:gd name="T125" fmla="*/ 951 h 10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1863" h="1005">
                      <a:moveTo>
                        <a:pt x="1073" y="951"/>
                      </a:moveTo>
                      <a:lnTo>
                        <a:pt x="1132" y="958"/>
                      </a:lnTo>
                      <a:lnTo>
                        <a:pt x="1151" y="985"/>
                      </a:lnTo>
                      <a:lnTo>
                        <a:pt x="1161" y="990"/>
                      </a:lnTo>
                      <a:lnTo>
                        <a:pt x="1250" y="973"/>
                      </a:lnTo>
                      <a:lnTo>
                        <a:pt x="1256" y="958"/>
                      </a:lnTo>
                      <a:lnTo>
                        <a:pt x="1272" y="948"/>
                      </a:lnTo>
                      <a:lnTo>
                        <a:pt x="1316" y="915"/>
                      </a:lnTo>
                      <a:lnTo>
                        <a:pt x="1353" y="910"/>
                      </a:lnTo>
                      <a:lnTo>
                        <a:pt x="1386" y="887"/>
                      </a:lnTo>
                      <a:lnTo>
                        <a:pt x="1452" y="850"/>
                      </a:lnTo>
                      <a:lnTo>
                        <a:pt x="1461" y="863"/>
                      </a:lnTo>
                      <a:lnTo>
                        <a:pt x="1510" y="880"/>
                      </a:lnTo>
                      <a:lnTo>
                        <a:pt x="1582" y="843"/>
                      </a:lnTo>
                      <a:lnTo>
                        <a:pt x="1604" y="858"/>
                      </a:lnTo>
                      <a:lnTo>
                        <a:pt x="1584" y="887"/>
                      </a:lnTo>
                      <a:lnTo>
                        <a:pt x="1592" y="895"/>
                      </a:lnTo>
                      <a:lnTo>
                        <a:pt x="1622" y="895"/>
                      </a:lnTo>
                      <a:lnTo>
                        <a:pt x="1624" y="907"/>
                      </a:lnTo>
                      <a:lnTo>
                        <a:pt x="1599" y="951"/>
                      </a:lnTo>
                      <a:lnTo>
                        <a:pt x="1607" y="958"/>
                      </a:lnTo>
                      <a:lnTo>
                        <a:pt x="1622" y="958"/>
                      </a:lnTo>
                      <a:lnTo>
                        <a:pt x="1694" y="978"/>
                      </a:lnTo>
                      <a:lnTo>
                        <a:pt x="1725" y="951"/>
                      </a:lnTo>
                      <a:lnTo>
                        <a:pt x="1772" y="988"/>
                      </a:lnTo>
                      <a:lnTo>
                        <a:pt x="1787" y="971"/>
                      </a:lnTo>
                      <a:lnTo>
                        <a:pt x="1799" y="983"/>
                      </a:lnTo>
                      <a:lnTo>
                        <a:pt x="1815" y="983"/>
                      </a:lnTo>
                      <a:lnTo>
                        <a:pt x="1821" y="971"/>
                      </a:lnTo>
                      <a:lnTo>
                        <a:pt x="1820" y="915"/>
                      </a:lnTo>
                      <a:lnTo>
                        <a:pt x="1832" y="907"/>
                      </a:lnTo>
                      <a:lnTo>
                        <a:pt x="1862" y="870"/>
                      </a:lnTo>
                      <a:lnTo>
                        <a:pt x="1856" y="727"/>
                      </a:lnTo>
                      <a:lnTo>
                        <a:pt x="1829" y="655"/>
                      </a:lnTo>
                      <a:lnTo>
                        <a:pt x="1848" y="641"/>
                      </a:lnTo>
                      <a:lnTo>
                        <a:pt x="1792" y="538"/>
                      </a:lnTo>
                      <a:lnTo>
                        <a:pt x="1722" y="482"/>
                      </a:lnTo>
                      <a:lnTo>
                        <a:pt x="1703" y="495"/>
                      </a:lnTo>
                      <a:lnTo>
                        <a:pt x="1706" y="528"/>
                      </a:lnTo>
                      <a:lnTo>
                        <a:pt x="1647" y="602"/>
                      </a:lnTo>
                      <a:lnTo>
                        <a:pt x="1547" y="584"/>
                      </a:lnTo>
                      <a:lnTo>
                        <a:pt x="1540" y="547"/>
                      </a:lnTo>
                      <a:lnTo>
                        <a:pt x="1478" y="497"/>
                      </a:lnTo>
                      <a:lnTo>
                        <a:pt x="1342" y="475"/>
                      </a:lnTo>
                      <a:lnTo>
                        <a:pt x="1283" y="465"/>
                      </a:lnTo>
                      <a:lnTo>
                        <a:pt x="1260" y="463"/>
                      </a:lnTo>
                      <a:lnTo>
                        <a:pt x="1209" y="420"/>
                      </a:lnTo>
                      <a:lnTo>
                        <a:pt x="1102" y="397"/>
                      </a:lnTo>
                      <a:lnTo>
                        <a:pt x="1028" y="253"/>
                      </a:lnTo>
                      <a:lnTo>
                        <a:pt x="1026" y="214"/>
                      </a:lnTo>
                      <a:lnTo>
                        <a:pt x="1055" y="201"/>
                      </a:lnTo>
                      <a:lnTo>
                        <a:pt x="1055" y="157"/>
                      </a:lnTo>
                      <a:lnTo>
                        <a:pt x="1078" y="103"/>
                      </a:lnTo>
                      <a:lnTo>
                        <a:pt x="1054" y="78"/>
                      </a:lnTo>
                      <a:lnTo>
                        <a:pt x="1085" y="51"/>
                      </a:lnTo>
                      <a:lnTo>
                        <a:pt x="1066" y="39"/>
                      </a:lnTo>
                      <a:lnTo>
                        <a:pt x="1016" y="39"/>
                      </a:lnTo>
                      <a:lnTo>
                        <a:pt x="927" y="0"/>
                      </a:lnTo>
                      <a:lnTo>
                        <a:pt x="872" y="0"/>
                      </a:lnTo>
                      <a:lnTo>
                        <a:pt x="827" y="13"/>
                      </a:lnTo>
                      <a:lnTo>
                        <a:pt x="778" y="13"/>
                      </a:lnTo>
                      <a:lnTo>
                        <a:pt x="703" y="54"/>
                      </a:lnTo>
                      <a:lnTo>
                        <a:pt x="640" y="46"/>
                      </a:lnTo>
                      <a:lnTo>
                        <a:pt x="578" y="67"/>
                      </a:lnTo>
                      <a:lnTo>
                        <a:pt x="526" y="51"/>
                      </a:lnTo>
                      <a:lnTo>
                        <a:pt x="494" y="24"/>
                      </a:lnTo>
                      <a:lnTo>
                        <a:pt x="413" y="13"/>
                      </a:lnTo>
                      <a:lnTo>
                        <a:pt x="358" y="49"/>
                      </a:lnTo>
                      <a:lnTo>
                        <a:pt x="328" y="37"/>
                      </a:lnTo>
                      <a:lnTo>
                        <a:pt x="304" y="18"/>
                      </a:lnTo>
                      <a:lnTo>
                        <a:pt x="244" y="1"/>
                      </a:lnTo>
                      <a:lnTo>
                        <a:pt x="202" y="28"/>
                      </a:lnTo>
                      <a:lnTo>
                        <a:pt x="184" y="76"/>
                      </a:lnTo>
                      <a:lnTo>
                        <a:pt x="153" y="94"/>
                      </a:lnTo>
                      <a:lnTo>
                        <a:pt x="146" y="120"/>
                      </a:lnTo>
                      <a:lnTo>
                        <a:pt x="124" y="127"/>
                      </a:lnTo>
                      <a:lnTo>
                        <a:pt x="99" y="124"/>
                      </a:lnTo>
                      <a:lnTo>
                        <a:pt x="89" y="147"/>
                      </a:lnTo>
                      <a:lnTo>
                        <a:pt x="83" y="175"/>
                      </a:lnTo>
                      <a:lnTo>
                        <a:pt x="74" y="172"/>
                      </a:lnTo>
                      <a:lnTo>
                        <a:pt x="71" y="201"/>
                      </a:lnTo>
                      <a:lnTo>
                        <a:pt x="101" y="231"/>
                      </a:lnTo>
                      <a:lnTo>
                        <a:pt x="104" y="273"/>
                      </a:lnTo>
                      <a:lnTo>
                        <a:pt x="94" y="288"/>
                      </a:lnTo>
                      <a:lnTo>
                        <a:pt x="49" y="293"/>
                      </a:lnTo>
                      <a:lnTo>
                        <a:pt x="27" y="267"/>
                      </a:lnTo>
                      <a:lnTo>
                        <a:pt x="4" y="273"/>
                      </a:lnTo>
                      <a:lnTo>
                        <a:pt x="0" y="293"/>
                      </a:lnTo>
                      <a:lnTo>
                        <a:pt x="11" y="323"/>
                      </a:lnTo>
                      <a:lnTo>
                        <a:pt x="17" y="347"/>
                      </a:lnTo>
                      <a:lnTo>
                        <a:pt x="17" y="374"/>
                      </a:lnTo>
                      <a:lnTo>
                        <a:pt x="9" y="397"/>
                      </a:lnTo>
                      <a:lnTo>
                        <a:pt x="11" y="411"/>
                      </a:lnTo>
                      <a:lnTo>
                        <a:pt x="43" y="415"/>
                      </a:lnTo>
                      <a:lnTo>
                        <a:pt x="57" y="441"/>
                      </a:lnTo>
                      <a:lnTo>
                        <a:pt x="124" y="495"/>
                      </a:lnTo>
                      <a:lnTo>
                        <a:pt x="124" y="510"/>
                      </a:lnTo>
                      <a:lnTo>
                        <a:pt x="172" y="565"/>
                      </a:lnTo>
                      <a:lnTo>
                        <a:pt x="189" y="584"/>
                      </a:lnTo>
                      <a:lnTo>
                        <a:pt x="205" y="588"/>
                      </a:lnTo>
                      <a:lnTo>
                        <a:pt x="233" y="559"/>
                      </a:lnTo>
                      <a:lnTo>
                        <a:pt x="261" y="584"/>
                      </a:lnTo>
                      <a:lnTo>
                        <a:pt x="375" y="679"/>
                      </a:lnTo>
                      <a:lnTo>
                        <a:pt x="395" y="730"/>
                      </a:lnTo>
                      <a:lnTo>
                        <a:pt x="421" y="730"/>
                      </a:lnTo>
                      <a:lnTo>
                        <a:pt x="435" y="715"/>
                      </a:lnTo>
                      <a:lnTo>
                        <a:pt x="447" y="727"/>
                      </a:lnTo>
                      <a:lnTo>
                        <a:pt x="447" y="771"/>
                      </a:lnTo>
                      <a:lnTo>
                        <a:pt x="513" y="808"/>
                      </a:lnTo>
                      <a:lnTo>
                        <a:pt x="529" y="805"/>
                      </a:lnTo>
                      <a:lnTo>
                        <a:pt x="538" y="843"/>
                      </a:lnTo>
                      <a:lnTo>
                        <a:pt x="596" y="875"/>
                      </a:lnTo>
                      <a:lnTo>
                        <a:pt x="596" y="898"/>
                      </a:lnTo>
                      <a:lnTo>
                        <a:pt x="608" y="905"/>
                      </a:lnTo>
                      <a:lnTo>
                        <a:pt x="657" y="903"/>
                      </a:lnTo>
                      <a:lnTo>
                        <a:pt x="682" y="903"/>
                      </a:lnTo>
                      <a:lnTo>
                        <a:pt x="724" y="931"/>
                      </a:lnTo>
                      <a:lnTo>
                        <a:pt x="813" y="928"/>
                      </a:lnTo>
                      <a:lnTo>
                        <a:pt x="860" y="927"/>
                      </a:lnTo>
                      <a:lnTo>
                        <a:pt x="872" y="946"/>
                      </a:lnTo>
                      <a:lnTo>
                        <a:pt x="860" y="988"/>
                      </a:lnTo>
                      <a:lnTo>
                        <a:pt x="872" y="1004"/>
                      </a:lnTo>
                      <a:lnTo>
                        <a:pt x="922" y="961"/>
                      </a:lnTo>
                      <a:lnTo>
                        <a:pt x="984" y="918"/>
                      </a:lnTo>
                      <a:lnTo>
                        <a:pt x="1028" y="923"/>
                      </a:lnTo>
                      <a:lnTo>
                        <a:pt x="1073" y="951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14"/>
                <p:cNvSpPr/>
                <p:nvPr/>
              </p:nvSpPr>
              <p:spPr bwMode="auto">
                <a:xfrm>
                  <a:off x="4607910" y="3921224"/>
                  <a:ext cx="633413" cy="542925"/>
                </a:xfrm>
                <a:custGeom>
                  <a:avLst/>
                  <a:gdLst>
                    <a:gd name="T0" fmla="*/ 67 w 580"/>
                    <a:gd name="T1" fmla="*/ 352 h 507"/>
                    <a:gd name="T2" fmla="*/ 151 w 580"/>
                    <a:gd name="T3" fmla="*/ 423 h 507"/>
                    <a:gd name="T4" fmla="*/ 220 w 580"/>
                    <a:gd name="T5" fmla="*/ 437 h 507"/>
                    <a:gd name="T6" fmla="*/ 282 w 580"/>
                    <a:gd name="T7" fmla="*/ 430 h 507"/>
                    <a:gd name="T8" fmla="*/ 303 w 580"/>
                    <a:gd name="T9" fmla="*/ 437 h 507"/>
                    <a:gd name="T10" fmla="*/ 326 w 580"/>
                    <a:gd name="T11" fmla="*/ 425 h 507"/>
                    <a:gd name="T12" fmla="*/ 340 w 580"/>
                    <a:gd name="T13" fmla="*/ 443 h 507"/>
                    <a:gd name="T14" fmla="*/ 347 w 580"/>
                    <a:gd name="T15" fmla="*/ 465 h 507"/>
                    <a:gd name="T16" fmla="*/ 378 w 580"/>
                    <a:gd name="T17" fmla="*/ 480 h 507"/>
                    <a:gd name="T18" fmla="*/ 418 w 580"/>
                    <a:gd name="T19" fmla="*/ 480 h 507"/>
                    <a:gd name="T20" fmla="*/ 448 w 580"/>
                    <a:gd name="T21" fmla="*/ 506 h 507"/>
                    <a:gd name="T22" fmla="*/ 475 w 580"/>
                    <a:gd name="T23" fmla="*/ 494 h 507"/>
                    <a:gd name="T24" fmla="*/ 496 w 580"/>
                    <a:gd name="T25" fmla="*/ 506 h 507"/>
                    <a:gd name="T26" fmla="*/ 513 w 580"/>
                    <a:gd name="T27" fmla="*/ 471 h 507"/>
                    <a:gd name="T28" fmla="*/ 538 w 580"/>
                    <a:gd name="T29" fmla="*/ 460 h 507"/>
                    <a:gd name="T30" fmla="*/ 543 w 580"/>
                    <a:gd name="T31" fmla="*/ 432 h 507"/>
                    <a:gd name="T32" fmla="*/ 533 w 580"/>
                    <a:gd name="T33" fmla="*/ 382 h 507"/>
                    <a:gd name="T34" fmla="*/ 529 w 580"/>
                    <a:gd name="T35" fmla="*/ 378 h 507"/>
                    <a:gd name="T36" fmla="*/ 503 w 580"/>
                    <a:gd name="T37" fmla="*/ 405 h 507"/>
                    <a:gd name="T38" fmla="*/ 465 w 580"/>
                    <a:gd name="T39" fmla="*/ 374 h 507"/>
                    <a:gd name="T40" fmla="*/ 437 w 580"/>
                    <a:gd name="T41" fmla="*/ 340 h 507"/>
                    <a:gd name="T42" fmla="*/ 465 w 580"/>
                    <a:gd name="T43" fmla="*/ 320 h 507"/>
                    <a:gd name="T44" fmla="*/ 474 w 580"/>
                    <a:gd name="T45" fmla="*/ 286 h 507"/>
                    <a:gd name="T46" fmla="*/ 490 w 580"/>
                    <a:gd name="T47" fmla="*/ 274 h 507"/>
                    <a:gd name="T48" fmla="*/ 489 w 580"/>
                    <a:gd name="T49" fmla="*/ 227 h 507"/>
                    <a:gd name="T50" fmla="*/ 501 w 580"/>
                    <a:gd name="T51" fmla="*/ 217 h 507"/>
                    <a:gd name="T52" fmla="*/ 524 w 580"/>
                    <a:gd name="T53" fmla="*/ 235 h 507"/>
                    <a:gd name="T54" fmla="*/ 538 w 580"/>
                    <a:gd name="T55" fmla="*/ 254 h 507"/>
                    <a:gd name="T56" fmla="*/ 569 w 580"/>
                    <a:gd name="T57" fmla="*/ 235 h 507"/>
                    <a:gd name="T58" fmla="*/ 579 w 580"/>
                    <a:gd name="T59" fmla="*/ 223 h 507"/>
                    <a:gd name="T60" fmla="*/ 574 w 580"/>
                    <a:gd name="T61" fmla="*/ 199 h 507"/>
                    <a:gd name="T62" fmla="*/ 538 w 580"/>
                    <a:gd name="T63" fmla="*/ 181 h 507"/>
                    <a:gd name="T64" fmla="*/ 530 w 580"/>
                    <a:gd name="T65" fmla="*/ 155 h 507"/>
                    <a:gd name="T66" fmla="*/ 469 w 580"/>
                    <a:gd name="T67" fmla="*/ 164 h 507"/>
                    <a:gd name="T68" fmla="*/ 428 w 580"/>
                    <a:gd name="T69" fmla="*/ 131 h 507"/>
                    <a:gd name="T70" fmla="*/ 410 w 580"/>
                    <a:gd name="T71" fmla="*/ 127 h 507"/>
                    <a:gd name="T72" fmla="*/ 410 w 580"/>
                    <a:gd name="T73" fmla="*/ 103 h 507"/>
                    <a:gd name="T74" fmla="*/ 498 w 580"/>
                    <a:gd name="T75" fmla="*/ 9 h 507"/>
                    <a:gd name="T76" fmla="*/ 465 w 580"/>
                    <a:gd name="T77" fmla="*/ 17 h 507"/>
                    <a:gd name="T78" fmla="*/ 445 w 580"/>
                    <a:gd name="T79" fmla="*/ 28 h 507"/>
                    <a:gd name="T80" fmla="*/ 437 w 580"/>
                    <a:gd name="T81" fmla="*/ 17 h 507"/>
                    <a:gd name="T82" fmla="*/ 437 w 580"/>
                    <a:gd name="T83" fmla="*/ 4 h 507"/>
                    <a:gd name="T84" fmla="*/ 423 w 580"/>
                    <a:gd name="T85" fmla="*/ 0 h 507"/>
                    <a:gd name="T86" fmla="*/ 383 w 580"/>
                    <a:gd name="T87" fmla="*/ 14 h 507"/>
                    <a:gd name="T88" fmla="*/ 282 w 580"/>
                    <a:gd name="T89" fmla="*/ 2 h 507"/>
                    <a:gd name="T90" fmla="*/ 277 w 580"/>
                    <a:gd name="T91" fmla="*/ 82 h 507"/>
                    <a:gd name="T92" fmla="*/ 230 w 580"/>
                    <a:gd name="T93" fmla="*/ 121 h 507"/>
                    <a:gd name="T94" fmla="*/ 163 w 580"/>
                    <a:gd name="T95" fmla="*/ 131 h 507"/>
                    <a:gd name="T96" fmla="*/ 72 w 580"/>
                    <a:gd name="T97" fmla="*/ 190 h 507"/>
                    <a:gd name="T98" fmla="*/ 0 w 580"/>
                    <a:gd name="T99" fmla="*/ 211 h 507"/>
                    <a:gd name="T100" fmla="*/ 0 w 580"/>
                    <a:gd name="T101" fmla="*/ 223 h 507"/>
                    <a:gd name="T102" fmla="*/ 67 w 580"/>
                    <a:gd name="T103" fmla="*/ 322 h 507"/>
                    <a:gd name="T104" fmla="*/ 67 w 580"/>
                    <a:gd name="T105" fmla="*/ 352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580" h="507">
                      <a:moveTo>
                        <a:pt x="67" y="352"/>
                      </a:moveTo>
                      <a:lnTo>
                        <a:pt x="151" y="423"/>
                      </a:lnTo>
                      <a:lnTo>
                        <a:pt x="220" y="437"/>
                      </a:lnTo>
                      <a:lnTo>
                        <a:pt x="282" y="430"/>
                      </a:lnTo>
                      <a:lnTo>
                        <a:pt x="303" y="437"/>
                      </a:lnTo>
                      <a:lnTo>
                        <a:pt x="326" y="425"/>
                      </a:lnTo>
                      <a:lnTo>
                        <a:pt x="340" y="443"/>
                      </a:lnTo>
                      <a:lnTo>
                        <a:pt x="347" y="465"/>
                      </a:lnTo>
                      <a:lnTo>
                        <a:pt x="378" y="480"/>
                      </a:lnTo>
                      <a:lnTo>
                        <a:pt x="418" y="480"/>
                      </a:lnTo>
                      <a:lnTo>
                        <a:pt x="448" y="506"/>
                      </a:lnTo>
                      <a:lnTo>
                        <a:pt x="475" y="494"/>
                      </a:lnTo>
                      <a:lnTo>
                        <a:pt x="496" y="506"/>
                      </a:lnTo>
                      <a:lnTo>
                        <a:pt x="513" y="471"/>
                      </a:lnTo>
                      <a:lnTo>
                        <a:pt x="538" y="460"/>
                      </a:lnTo>
                      <a:lnTo>
                        <a:pt x="543" y="432"/>
                      </a:lnTo>
                      <a:lnTo>
                        <a:pt x="533" y="382"/>
                      </a:lnTo>
                      <a:lnTo>
                        <a:pt x="529" y="378"/>
                      </a:lnTo>
                      <a:lnTo>
                        <a:pt x="503" y="405"/>
                      </a:lnTo>
                      <a:lnTo>
                        <a:pt x="465" y="374"/>
                      </a:lnTo>
                      <a:lnTo>
                        <a:pt x="437" y="340"/>
                      </a:lnTo>
                      <a:lnTo>
                        <a:pt x="465" y="320"/>
                      </a:lnTo>
                      <a:lnTo>
                        <a:pt x="474" y="286"/>
                      </a:lnTo>
                      <a:lnTo>
                        <a:pt x="490" y="274"/>
                      </a:lnTo>
                      <a:lnTo>
                        <a:pt x="489" y="227"/>
                      </a:lnTo>
                      <a:lnTo>
                        <a:pt x="501" y="217"/>
                      </a:lnTo>
                      <a:lnTo>
                        <a:pt x="524" y="235"/>
                      </a:lnTo>
                      <a:lnTo>
                        <a:pt x="538" y="254"/>
                      </a:lnTo>
                      <a:lnTo>
                        <a:pt x="569" y="235"/>
                      </a:lnTo>
                      <a:lnTo>
                        <a:pt x="579" y="223"/>
                      </a:lnTo>
                      <a:lnTo>
                        <a:pt x="574" y="199"/>
                      </a:lnTo>
                      <a:lnTo>
                        <a:pt x="538" y="181"/>
                      </a:lnTo>
                      <a:lnTo>
                        <a:pt x="530" y="155"/>
                      </a:lnTo>
                      <a:lnTo>
                        <a:pt x="469" y="164"/>
                      </a:lnTo>
                      <a:lnTo>
                        <a:pt x="428" y="131"/>
                      </a:lnTo>
                      <a:lnTo>
                        <a:pt x="410" y="127"/>
                      </a:lnTo>
                      <a:lnTo>
                        <a:pt x="410" y="103"/>
                      </a:lnTo>
                      <a:lnTo>
                        <a:pt x="498" y="9"/>
                      </a:lnTo>
                      <a:lnTo>
                        <a:pt x="465" y="17"/>
                      </a:lnTo>
                      <a:lnTo>
                        <a:pt x="445" y="28"/>
                      </a:lnTo>
                      <a:lnTo>
                        <a:pt x="437" y="17"/>
                      </a:lnTo>
                      <a:lnTo>
                        <a:pt x="437" y="4"/>
                      </a:lnTo>
                      <a:lnTo>
                        <a:pt x="423" y="0"/>
                      </a:lnTo>
                      <a:lnTo>
                        <a:pt x="383" y="14"/>
                      </a:lnTo>
                      <a:lnTo>
                        <a:pt x="282" y="2"/>
                      </a:lnTo>
                      <a:lnTo>
                        <a:pt x="277" y="82"/>
                      </a:lnTo>
                      <a:lnTo>
                        <a:pt x="230" y="121"/>
                      </a:lnTo>
                      <a:lnTo>
                        <a:pt x="163" y="131"/>
                      </a:lnTo>
                      <a:lnTo>
                        <a:pt x="72" y="190"/>
                      </a:lnTo>
                      <a:lnTo>
                        <a:pt x="0" y="211"/>
                      </a:lnTo>
                      <a:lnTo>
                        <a:pt x="0" y="223"/>
                      </a:lnTo>
                      <a:lnTo>
                        <a:pt x="67" y="322"/>
                      </a:lnTo>
                      <a:lnTo>
                        <a:pt x="67" y="352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15"/>
                <p:cNvSpPr/>
                <p:nvPr/>
              </p:nvSpPr>
              <p:spPr bwMode="auto">
                <a:xfrm>
                  <a:off x="2571148" y="3594199"/>
                  <a:ext cx="1317625" cy="915987"/>
                </a:xfrm>
                <a:custGeom>
                  <a:avLst/>
                  <a:gdLst>
                    <a:gd name="T0" fmla="*/ 98 w 1202"/>
                    <a:gd name="T1" fmla="*/ 320 h 856"/>
                    <a:gd name="T2" fmla="*/ 154 w 1202"/>
                    <a:gd name="T3" fmla="*/ 281 h 856"/>
                    <a:gd name="T4" fmla="*/ 129 w 1202"/>
                    <a:gd name="T5" fmla="*/ 266 h 856"/>
                    <a:gd name="T6" fmla="*/ 166 w 1202"/>
                    <a:gd name="T7" fmla="*/ 232 h 856"/>
                    <a:gd name="T8" fmla="*/ 122 w 1202"/>
                    <a:gd name="T9" fmla="*/ 140 h 856"/>
                    <a:gd name="T10" fmla="*/ 149 w 1202"/>
                    <a:gd name="T11" fmla="*/ 56 h 856"/>
                    <a:gd name="T12" fmla="*/ 392 w 1202"/>
                    <a:gd name="T13" fmla="*/ 0 h 856"/>
                    <a:gd name="T14" fmla="*/ 539 w 1202"/>
                    <a:gd name="T15" fmla="*/ 31 h 856"/>
                    <a:gd name="T16" fmla="*/ 623 w 1202"/>
                    <a:gd name="T17" fmla="*/ 80 h 856"/>
                    <a:gd name="T18" fmla="*/ 705 w 1202"/>
                    <a:gd name="T19" fmla="*/ 49 h 856"/>
                    <a:gd name="T20" fmla="*/ 811 w 1202"/>
                    <a:gd name="T21" fmla="*/ 37 h 856"/>
                    <a:gd name="T22" fmla="*/ 944 w 1202"/>
                    <a:gd name="T23" fmla="*/ 73 h 856"/>
                    <a:gd name="T24" fmla="*/ 1028 w 1202"/>
                    <a:gd name="T25" fmla="*/ 169 h 856"/>
                    <a:gd name="T26" fmla="*/ 1103 w 1202"/>
                    <a:gd name="T27" fmla="*/ 197 h 856"/>
                    <a:gd name="T28" fmla="*/ 1175 w 1202"/>
                    <a:gd name="T29" fmla="*/ 329 h 856"/>
                    <a:gd name="T30" fmla="*/ 1193 w 1202"/>
                    <a:gd name="T31" fmla="*/ 423 h 856"/>
                    <a:gd name="T32" fmla="*/ 1154 w 1202"/>
                    <a:gd name="T33" fmla="*/ 484 h 856"/>
                    <a:gd name="T34" fmla="*/ 1108 w 1202"/>
                    <a:gd name="T35" fmla="*/ 526 h 856"/>
                    <a:gd name="T36" fmla="*/ 1088 w 1202"/>
                    <a:gd name="T37" fmla="*/ 587 h 856"/>
                    <a:gd name="T38" fmla="*/ 1037 w 1202"/>
                    <a:gd name="T39" fmla="*/ 557 h 856"/>
                    <a:gd name="T40" fmla="*/ 1040 w 1202"/>
                    <a:gd name="T41" fmla="*/ 601 h 856"/>
                    <a:gd name="T42" fmla="*/ 1117 w 1202"/>
                    <a:gd name="T43" fmla="*/ 643 h 856"/>
                    <a:gd name="T44" fmla="*/ 1156 w 1202"/>
                    <a:gd name="T45" fmla="*/ 663 h 856"/>
                    <a:gd name="T46" fmla="*/ 1141 w 1202"/>
                    <a:gd name="T47" fmla="*/ 700 h 856"/>
                    <a:gd name="T48" fmla="*/ 1088 w 1202"/>
                    <a:gd name="T49" fmla="*/ 713 h 856"/>
                    <a:gd name="T50" fmla="*/ 1033 w 1202"/>
                    <a:gd name="T51" fmla="*/ 703 h 856"/>
                    <a:gd name="T52" fmla="*/ 1023 w 1202"/>
                    <a:gd name="T53" fmla="*/ 753 h 856"/>
                    <a:gd name="T54" fmla="*/ 934 w 1202"/>
                    <a:gd name="T55" fmla="*/ 709 h 856"/>
                    <a:gd name="T56" fmla="*/ 880 w 1202"/>
                    <a:gd name="T57" fmla="*/ 699 h 856"/>
                    <a:gd name="T58" fmla="*/ 711 w 1202"/>
                    <a:gd name="T59" fmla="*/ 694 h 856"/>
                    <a:gd name="T60" fmla="*/ 695 w 1202"/>
                    <a:gd name="T61" fmla="*/ 735 h 856"/>
                    <a:gd name="T62" fmla="*/ 677 w 1202"/>
                    <a:gd name="T63" fmla="*/ 780 h 856"/>
                    <a:gd name="T64" fmla="*/ 519 w 1202"/>
                    <a:gd name="T65" fmla="*/ 835 h 856"/>
                    <a:gd name="T66" fmla="*/ 451 w 1202"/>
                    <a:gd name="T67" fmla="*/ 749 h 856"/>
                    <a:gd name="T68" fmla="*/ 256 w 1202"/>
                    <a:gd name="T69" fmla="*/ 718 h 856"/>
                    <a:gd name="T70" fmla="*/ 182 w 1202"/>
                    <a:gd name="T71" fmla="*/ 672 h 856"/>
                    <a:gd name="T72" fmla="*/ 1 w 1202"/>
                    <a:gd name="T73" fmla="*/ 506 h 856"/>
                    <a:gd name="T74" fmla="*/ 28 w 1202"/>
                    <a:gd name="T75" fmla="*/ 454 h 856"/>
                    <a:gd name="T76" fmla="*/ 51 w 1202"/>
                    <a:gd name="T77" fmla="*/ 356 h 856"/>
                    <a:gd name="T78" fmla="*/ 58 w 1202"/>
                    <a:gd name="T79" fmla="*/ 304 h 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202" h="856">
                      <a:moveTo>
                        <a:pt x="58" y="304"/>
                      </a:moveTo>
                      <a:lnTo>
                        <a:pt x="98" y="320"/>
                      </a:lnTo>
                      <a:lnTo>
                        <a:pt x="164" y="294"/>
                      </a:lnTo>
                      <a:lnTo>
                        <a:pt x="154" y="281"/>
                      </a:lnTo>
                      <a:lnTo>
                        <a:pt x="136" y="281"/>
                      </a:lnTo>
                      <a:lnTo>
                        <a:pt x="129" y="266"/>
                      </a:lnTo>
                      <a:lnTo>
                        <a:pt x="134" y="248"/>
                      </a:lnTo>
                      <a:lnTo>
                        <a:pt x="166" y="232"/>
                      </a:lnTo>
                      <a:lnTo>
                        <a:pt x="189" y="197"/>
                      </a:lnTo>
                      <a:lnTo>
                        <a:pt x="122" y="140"/>
                      </a:lnTo>
                      <a:lnTo>
                        <a:pt x="117" y="80"/>
                      </a:lnTo>
                      <a:lnTo>
                        <a:pt x="149" y="56"/>
                      </a:lnTo>
                      <a:lnTo>
                        <a:pt x="376" y="11"/>
                      </a:lnTo>
                      <a:lnTo>
                        <a:pt x="392" y="0"/>
                      </a:lnTo>
                      <a:lnTo>
                        <a:pt x="425" y="4"/>
                      </a:lnTo>
                      <a:lnTo>
                        <a:pt x="539" y="31"/>
                      </a:lnTo>
                      <a:lnTo>
                        <a:pt x="573" y="51"/>
                      </a:lnTo>
                      <a:lnTo>
                        <a:pt x="623" y="80"/>
                      </a:lnTo>
                      <a:lnTo>
                        <a:pt x="656" y="77"/>
                      </a:lnTo>
                      <a:lnTo>
                        <a:pt x="705" y="49"/>
                      </a:lnTo>
                      <a:lnTo>
                        <a:pt x="769" y="58"/>
                      </a:lnTo>
                      <a:lnTo>
                        <a:pt x="811" y="37"/>
                      </a:lnTo>
                      <a:lnTo>
                        <a:pt x="897" y="89"/>
                      </a:lnTo>
                      <a:lnTo>
                        <a:pt x="944" y="73"/>
                      </a:lnTo>
                      <a:lnTo>
                        <a:pt x="968" y="131"/>
                      </a:lnTo>
                      <a:lnTo>
                        <a:pt x="1028" y="169"/>
                      </a:lnTo>
                      <a:lnTo>
                        <a:pt x="1072" y="208"/>
                      </a:lnTo>
                      <a:lnTo>
                        <a:pt x="1103" y="197"/>
                      </a:lnTo>
                      <a:lnTo>
                        <a:pt x="1163" y="277"/>
                      </a:lnTo>
                      <a:lnTo>
                        <a:pt x="1175" y="329"/>
                      </a:lnTo>
                      <a:lnTo>
                        <a:pt x="1201" y="360"/>
                      </a:lnTo>
                      <a:lnTo>
                        <a:pt x="1193" y="423"/>
                      </a:lnTo>
                      <a:lnTo>
                        <a:pt x="1144" y="459"/>
                      </a:lnTo>
                      <a:lnTo>
                        <a:pt x="1154" y="484"/>
                      </a:lnTo>
                      <a:lnTo>
                        <a:pt x="1135" y="503"/>
                      </a:lnTo>
                      <a:lnTo>
                        <a:pt x="1108" y="526"/>
                      </a:lnTo>
                      <a:lnTo>
                        <a:pt x="1108" y="568"/>
                      </a:lnTo>
                      <a:lnTo>
                        <a:pt x="1088" y="587"/>
                      </a:lnTo>
                      <a:lnTo>
                        <a:pt x="1060" y="577"/>
                      </a:lnTo>
                      <a:lnTo>
                        <a:pt x="1037" y="557"/>
                      </a:lnTo>
                      <a:lnTo>
                        <a:pt x="1025" y="580"/>
                      </a:lnTo>
                      <a:lnTo>
                        <a:pt x="1040" y="601"/>
                      </a:lnTo>
                      <a:lnTo>
                        <a:pt x="1081" y="606"/>
                      </a:lnTo>
                      <a:lnTo>
                        <a:pt x="1117" y="643"/>
                      </a:lnTo>
                      <a:lnTo>
                        <a:pt x="1139" y="643"/>
                      </a:lnTo>
                      <a:lnTo>
                        <a:pt x="1156" y="663"/>
                      </a:lnTo>
                      <a:lnTo>
                        <a:pt x="1141" y="699"/>
                      </a:lnTo>
                      <a:lnTo>
                        <a:pt x="1141" y="700"/>
                      </a:lnTo>
                      <a:lnTo>
                        <a:pt x="1108" y="699"/>
                      </a:lnTo>
                      <a:lnTo>
                        <a:pt x="1088" y="713"/>
                      </a:lnTo>
                      <a:lnTo>
                        <a:pt x="1072" y="687"/>
                      </a:lnTo>
                      <a:lnTo>
                        <a:pt x="1033" y="703"/>
                      </a:lnTo>
                      <a:lnTo>
                        <a:pt x="1023" y="723"/>
                      </a:lnTo>
                      <a:lnTo>
                        <a:pt x="1023" y="753"/>
                      </a:lnTo>
                      <a:lnTo>
                        <a:pt x="985" y="759"/>
                      </a:lnTo>
                      <a:lnTo>
                        <a:pt x="934" y="709"/>
                      </a:lnTo>
                      <a:lnTo>
                        <a:pt x="919" y="685"/>
                      </a:lnTo>
                      <a:lnTo>
                        <a:pt x="880" y="699"/>
                      </a:lnTo>
                      <a:lnTo>
                        <a:pt x="813" y="677"/>
                      </a:lnTo>
                      <a:lnTo>
                        <a:pt x="711" y="694"/>
                      </a:lnTo>
                      <a:lnTo>
                        <a:pt x="705" y="703"/>
                      </a:lnTo>
                      <a:lnTo>
                        <a:pt x="695" y="735"/>
                      </a:lnTo>
                      <a:lnTo>
                        <a:pt x="675" y="748"/>
                      </a:lnTo>
                      <a:lnTo>
                        <a:pt x="677" y="780"/>
                      </a:lnTo>
                      <a:lnTo>
                        <a:pt x="619" y="855"/>
                      </a:lnTo>
                      <a:lnTo>
                        <a:pt x="519" y="835"/>
                      </a:lnTo>
                      <a:lnTo>
                        <a:pt x="512" y="798"/>
                      </a:lnTo>
                      <a:lnTo>
                        <a:pt x="451" y="749"/>
                      </a:lnTo>
                      <a:lnTo>
                        <a:pt x="314" y="727"/>
                      </a:lnTo>
                      <a:lnTo>
                        <a:pt x="256" y="718"/>
                      </a:lnTo>
                      <a:lnTo>
                        <a:pt x="233" y="715"/>
                      </a:lnTo>
                      <a:lnTo>
                        <a:pt x="182" y="672"/>
                      </a:lnTo>
                      <a:lnTo>
                        <a:pt x="76" y="648"/>
                      </a:lnTo>
                      <a:lnTo>
                        <a:pt x="1" y="506"/>
                      </a:lnTo>
                      <a:lnTo>
                        <a:pt x="0" y="467"/>
                      </a:lnTo>
                      <a:lnTo>
                        <a:pt x="28" y="454"/>
                      </a:lnTo>
                      <a:lnTo>
                        <a:pt x="28" y="410"/>
                      </a:lnTo>
                      <a:lnTo>
                        <a:pt x="51" y="356"/>
                      </a:lnTo>
                      <a:lnTo>
                        <a:pt x="27" y="330"/>
                      </a:lnTo>
                      <a:lnTo>
                        <a:pt x="58" y="304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16"/>
                <p:cNvSpPr/>
                <p:nvPr/>
              </p:nvSpPr>
              <p:spPr bwMode="auto">
                <a:xfrm>
                  <a:off x="4036410" y="3618011"/>
                  <a:ext cx="271463" cy="474663"/>
                </a:xfrm>
                <a:custGeom>
                  <a:avLst/>
                  <a:gdLst>
                    <a:gd name="T0" fmla="*/ 232 w 252"/>
                    <a:gd name="T1" fmla="*/ 247 h 443"/>
                    <a:gd name="T2" fmla="*/ 236 w 252"/>
                    <a:gd name="T3" fmla="*/ 200 h 443"/>
                    <a:gd name="T4" fmla="*/ 251 w 252"/>
                    <a:gd name="T5" fmla="*/ 178 h 443"/>
                    <a:gd name="T6" fmla="*/ 246 w 252"/>
                    <a:gd name="T7" fmla="*/ 156 h 443"/>
                    <a:gd name="T8" fmla="*/ 165 w 252"/>
                    <a:gd name="T9" fmla="*/ 127 h 443"/>
                    <a:gd name="T10" fmla="*/ 174 w 252"/>
                    <a:gd name="T11" fmla="*/ 96 h 443"/>
                    <a:gd name="T12" fmla="*/ 196 w 252"/>
                    <a:gd name="T13" fmla="*/ 61 h 443"/>
                    <a:gd name="T14" fmla="*/ 181 w 252"/>
                    <a:gd name="T15" fmla="*/ 7 h 443"/>
                    <a:gd name="T16" fmla="*/ 174 w 252"/>
                    <a:gd name="T17" fmla="*/ 0 h 443"/>
                    <a:gd name="T18" fmla="*/ 124 w 252"/>
                    <a:gd name="T19" fmla="*/ 34 h 443"/>
                    <a:gd name="T20" fmla="*/ 102 w 252"/>
                    <a:gd name="T21" fmla="*/ 111 h 443"/>
                    <a:gd name="T22" fmla="*/ 91 w 252"/>
                    <a:gd name="T23" fmla="*/ 165 h 443"/>
                    <a:gd name="T24" fmla="*/ 52 w 252"/>
                    <a:gd name="T25" fmla="*/ 200 h 443"/>
                    <a:gd name="T26" fmla="*/ 28 w 252"/>
                    <a:gd name="T27" fmla="*/ 210 h 443"/>
                    <a:gd name="T28" fmla="*/ 0 w 252"/>
                    <a:gd name="T29" fmla="*/ 214 h 443"/>
                    <a:gd name="T30" fmla="*/ 63 w 252"/>
                    <a:gd name="T31" fmla="*/ 299 h 443"/>
                    <a:gd name="T32" fmla="*/ 80 w 252"/>
                    <a:gd name="T33" fmla="*/ 356 h 443"/>
                    <a:gd name="T34" fmla="*/ 72 w 252"/>
                    <a:gd name="T35" fmla="*/ 389 h 443"/>
                    <a:gd name="T36" fmla="*/ 115 w 252"/>
                    <a:gd name="T37" fmla="*/ 413 h 443"/>
                    <a:gd name="T38" fmla="*/ 115 w 252"/>
                    <a:gd name="T39" fmla="*/ 429 h 443"/>
                    <a:gd name="T40" fmla="*/ 156 w 252"/>
                    <a:gd name="T41" fmla="*/ 442 h 443"/>
                    <a:gd name="T42" fmla="*/ 169 w 252"/>
                    <a:gd name="T43" fmla="*/ 442 h 443"/>
                    <a:gd name="T44" fmla="*/ 169 w 252"/>
                    <a:gd name="T45" fmla="*/ 408 h 443"/>
                    <a:gd name="T46" fmla="*/ 200 w 252"/>
                    <a:gd name="T47" fmla="*/ 402 h 443"/>
                    <a:gd name="T48" fmla="*/ 210 w 252"/>
                    <a:gd name="T49" fmla="*/ 361 h 443"/>
                    <a:gd name="T50" fmla="*/ 186 w 252"/>
                    <a:gd name="T51" fmla="*/ 344 h 443"/>
                    <a:gd name="T52" fmla="*/ 169 w 252"/>
                    <a:gd name="T53" fmla="*/ 327 h 443"/>
                    <a:gd name="T54" fmla="*/ 176 w 252"/>
                    <a:gd name="T55" fmla="*/ 251 h 443"/>
                    <a:gd name="T56" fmla="*/ 192 w 252"/>
                    <a:gd name="T57" fmla="*/ 239 h 443"/>
                    <a:gd name="T58" fmla="*/ 223 w 252"/>
                    <a:gd name="T59" fmla="*/ 252 h 443"/>
                    <a:gd name="T60" fmla="*/ 232 w 252"/>
                    <a:gd name="T61" fmla="*/ 247 h 4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52" h="443">
                      <a:moveTo>
                        <a:pt x="232" y="247"/>
                      </a:moveTo>
                      <a:lnTo>
                        <a:pt x="236" y="200"/>
                      </a:lnTo>
                      <a:lnTo>
                        <a:pt x="251" y="178"/>
                      </a:lnTo>
                      <a:lnTo>
                        <a:pt x="246" y="156"/>
                      </a:lnTo>
                      <a:lnTo>
                        <a:pt x="165" y="127"/>
                      </a:lnTo>
                      <a:lnTo>
                        <a:pt x="174" y="96"/>
                      </a:lnTo>
                      <a:lnTo>
                        <a:pt x="196" y="61"/>
                      </a:lnTo>
                      <a:lnTo>
                        <a:pt x="181" y="7"/>
                      </a:lnTo>
                      <a:lnTo>
                        <a:pt x="174" y="0"/>
                      </a:lnTo>
                      <a:lnTo>
                        <a:pt x="124" y="34"/>
                      </a:lnTo>
                      <a:lnTo>
                        <a:pt x="102" y="111"/>
                      </a:lnTo>
                      <a:lnTo>
                        <a:pt x="91" y="165"/>
                      </a:lnTo>
                      <a:lnTo>
                        <a:pt x="52" y="200"/>
                      </a:lnTo>
                      <a:lnTo>
                        <a:pt x="28" y="210"/>
                      </a:lnTo>
                      <a:lnTo>
                        <a:pt x="0" y="214"/>
                      </a:lnTo>
                      <a:lnTo>
                        <a:pt x="63" y="299"/>
                      </a:lnTo>
                      <a:lnTo>
                        <a:pt x="80" y="356"/>
                      </a:lnTo>
                      <a:lnTo>
                        <a:pt x="72" y="389"/>
                      </a:lnTo>
                      <a:lnTo>
                        <a:pt x="115" y="413"/>
                      </a:lnTo>
                      <a:lnTo>
                        <a:pt x="115" y="429"/>
                      </a:lnTo>
                      <a:lnTo>
                        <a:pt x="156" y="442"/>
                      </a:lnTo>
                      <a:lnTo>
                        <a:pt x="169" y="442"/>
                      </a:lnTo>
                      <a:lnTo>
                        <a:pt x="169" y="408"/>
                      </a:lnTo>
                      <a:lnTo>
                        <a:pt x="200" y="402"/>
                      </a:lnTo>
                      <a:lnTo>
                        <a:pt x="210" y="361"/>
                      </a:lnTo>
                      <a:lnTo>
                        <a:pt x="186" y="344"/>
                      </a:lnTo>
                      <a:lnTo>
                        <a:pt x="169" y="327"/>
                      </a:lnTo>
                      <a:lnTo>
                        <a:pt x="176" y="251"/>
                      </a:lnTo>
                      <a:lnTo>
                        <a:pt x="192" y="239"/>
                      </a:lnTo>
                      <a:lnTo>
                        <a:pt x="223" y="252"/>
                      </a:lnTo>
                      <a:lnTo>
                        <a:pt x="232" y="247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17"/>
                <p:cNvSpPr/>
                <p:nvPr/>
              </p:nvSpPr>
              <p:spPr bwMode="auto">
                <a:xfrm>
                  <a:off x="4861910" y="3148111"/>
                  <a:ext cx="557213" cy="785813"/>
                </a:xfrm>
                <a:custGeom>
                  <a:avLst/>
                  <a:gdLst>
                    <a:gd name="T0" fmla="*/ 201 w 507"/>
                    <a:gd name="T1" fmla="*/ 710 h 733"/>
                    <a:gd name="T2" fmla="*/ 243 w 507"/>
                    <a:gd name="T3" fmla="*/ 572 h 733"/>
                    <a:gd name="T4" fmla="*/ 336 w 507"/>
                    <a:gd name="T5" fmla="*/ 514 h 733"/>
                    <a:gd name="T6" fmla="*/ 359 w 507"/>
                    <a:gd name="T7" fmla="*/ 457 h 733"/>
                    <a:gd name="T8" fmla="*/ 317 w 507"/>
                    <a:gd name="T9" fmla="*/ 434 h 733"/>
                    <a:gd name="T10" fmla="*/ 268 w 507"/>
                    <a:gd name="T11" fmla="*/ 411 h 733"/>
                    <a:gd name="T12" fmla="*/ 242 w 507"/>
                    <a:gd name="T13" fmla="*/ 340 h 733"/>
                    <a:gd name="T14" fmla="*/ 195 w 507"/>
                    <a:gd name="T15" fmla="*/ 346 h 733"/>
                    <a:gd name="T16" fmla="*/ 146 w 507"/>
                    <a:gd name="T17" fmla="*/ 334 h 733"/>
                    <a:gd name="T18" fmla="*/ 183 w 507"/>
                    <a:gd name="T19" fmla="*/ 261 h 733"/>
                    <a:gd name="T20" fmla="*/ 221 w 507"/>
                    <a:gd name="T21" fmla="*/ 186 h 733"/>
                    <a:gd name="T22" fmla="*/ 293 w 507"/>
                    <a:gd name="T23" fmla="*/ 216 h 733"/>
                    <a:gd name="T24" fmla="*/ 318 w 507"/>
                    <a:gd name="T25" fmla="*/ 266 h 733"/>
                    <a:gd name="T26" fmla="*/ 324 w 507"/>
                    <a:gd name="T27" fmla="*/ 309 h 733"/>
                    <a:gd name="T28" fmla="*/ 364 w 507"/>
                    <a:gd name="T29" fmla="*/ 354 h 733"/>
                    <a:gd name="T30" fmla="*/ 464 w 507"/>
                    <a:gd name="T31" fmla="*/ 326 h 733"/>
                    <a:gd name="T32" fmla="*/ 506 w 507"/>
                    <a:gd name="T33" fmla="*/ 243 h 733"/>
                    <a:gd name="T34" fmla="*/ 455 w 507"/>
                    <a:gd name="T35" fmla="*/ 199 h 733"/>
                    <a:gd name="T36" fmla="*/ 428 w 507"/>
                    <a:gd name="T37" fmla="*/ 128 h 733"/>
                    <a:gd name="T38" fmla="*/ 336 w 507"/>
                    <a:gd name="T39" fmla="*/ 80 h 733"/>
                    <a:gd name="T40" fmla="*/ 286 w 507"/>
                    <a:gd name="T41" fmla="*/ 0 h 733"/>
                    <a:gd name="T42" fmla="*/ 221 w 507"/>
                    <a:gd name="T43" fmla="*/ 46 h 733"/>
                    <a:gd name="T44" fmla="*/ 224 w 507"/>
                    <a:gd name="T45" fmla="*/ 82 h 733"/>
                    <a:gd name="T46" fmla="*/ 163 w 507"/>
                    <a:gd name="T47" fmla="*/ 103 h 733"/>
                    <a:gd name="T48" fmla="*/ 129 w 507"/>
                    <a:gd name="T49" fmla="*/ 112 h 733"/>
                    <a:gd name="T50" fmla="*/ 73 w 507"/>
                    <a:gd name="T51" fmla="*/ 130 h 733"/>
                    <a:gd name="T52" fmla="*/ 58 w 507"/>
                    <a:gd name="T53" fmla="*/ 82 h 733"/>
                    <a:gd name="T54" fmla="*/ 9 w 507"/>
                    <a:gd name="T55" fmla="*/ 150 h 733"/>
                    <a:gd name="T56" fmla="*/ 32 w 507"/>
                    <a:gd name="T57" fmla="*/ 258 h 733"/>
                    <a:gd name="T58" fmla="*/ 58 w 507"/>
                    <a:gd name="T59" fmla="*/ 326 h 733"/>
                    <a:gd name="T60" fmla="*/ 68 w 507"/>
                    <a:gd name="T61" fmla="*/ 406 h 733"/>
                    <a:gd name="T62" fmla="*/ 7 w 507"/>
                    <a:gd name="T63" fmla="*/ 496 h 733"/>
                    <a:gd name="T64" fmla="*/ 65 w 507"/>
                    <a:gd name="T65" fmla="*/ 584 h 733"/>
                    <a:gd name="T66" fmla="*/ 45 w 507"/>
                    <a:gd name="T67" fmla="*/ 644 h 733"/>
                    <a:gd name="T68" fmla="*/ 23 w 507"/>
                    <a:gd name="T69" fmla="*/ 691 h 733"/>
                    <a:gd name="T70" fmla="*/ 143 w 507"/>
                    <a:gd name="T71" fmla="*/ 732 h 733"/>
                    <a:gd name="T72" fmla="*/ 197 w 507"/>
                    <a:gd name="T73" fmla="*/ 722 h 7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507" h="733">
                      <a:moveTo>
                        <a:pt x="197" y="722"/>
                      </a:moveTo>
                      <a:lnTo>
                        <a:pt x="201" y="710"/>
                      </a:lnTo>
                      <a:lnTo>
                        <a:pt x="185" y="681"/>
                      </a:lnTo>
                      <a:lnTo>
                        <a:pt x="243" y="572"/>
                      </a:lnTo>
                      <a:lnTo>
                        <a:pt x="297" y="524"/>
                      </a:lnTo>
                      <a:lnTo>
                        <a:pt x="336" y="514"/>
                      </a:lnTo>
                      <a:lnTo>
                        <a:pt x="374" y="466"/>
                      </a:lnTo>
                      <a:lnTo>
                        <a:pt x="359" y="457"/>
                      </a:lnTo>
                      <a:lnTo>
                        <a:pt x="345" y="423"/>
                      </a:lnTo>
                      <a:lnTo>
                        <a:pt x="317" y="434"/>
                      </a:lnTo>
                      <a:lnTo>
                        <a:pt x="270" y="423"/>
                      </a:lnTo>
                      <a:lnTo>
                        <a:pt x="268" y="411"/>
                      </a:lnTo>
                      <a:lnTo>
                        <a:pt x="266" y="331"/>
                      </a:lnTo>
                      <a:lnTo>
                        <a:pt x="242" y="340"/>
                      </a:lnTo>
                      <a:lnTo>
                        <a:pt x="227" y="356"/>
                      </a:lnTo>
                      <a:lnTo>
                        <a:pt x="195" y="346"/>
                      </a:lnTo>
                      <a:lnTo>
                        <a:pt x="153" y="354"/>
                      </a:lnTo>
                      <a:lnTo>
                        <a:pt x="146" y="334"/>
                      </a:lnTo>
                      <a:lnTo>
                        <a:pt x="151" y="297"/>
                      </a:lnTo>
                      <a:lnTo>
                        <a:pt x="183" y="261"/>
                      </a:lnTo>
                      <a:lnTo>
                        <a:pt x="190" y="218"/>
                      </a:lnTo>
                      <a:lnTo>
                        <a:pt x="221" y="186"/>
                      </a:lnTo>
                      <a:lnTo>
                        <a:pt x="279" y="216"/>
                      </a:lnTo>
                      <a:lnTo>
                        <a:pt x="293" y="216"/>
                      </a:lnTo>
                      <a:lnTo>
                        <a:pt x="303" y="258"/>
                      </a:lnTo>
                      <a:lnTo>
                        <a:pt x="318" y="266"/>
                      </a:lnTo>
                      <a:lnTo>
                        <a:pt x="327" y="292"/>
                      </a:lnTo>
                      <a:lnTo>
                        <a:pt x="324" y="309"/>
                      </a:lnTo>
                      <a:lnTo>
                        <a:pt x="359" y="334"/>
                      </a:lnTo>
                      <a:lnTo>
                        <a:pt x="364" y="354"/>
                      </a:lnTo>
                      <a:lnTo>
                        <a:pt x="393" y="366"/>
                      </a:lnTo>
                      <a:lnTo>
                        <a:pt x="464" y="326"/>
                      </a:lnTo>
                      <a:lnTo>
                        <a:pt x="464" y="304"/>
                      </a:lnTo>
                      <a:lnTo>
                        <a:pt x="506" y="243"/>
                      </a:lnTo>
                      <a:lnTo>
                        <a:pt x="476" y="201"/>
                      </a:lnTo>
                      <a:lnTo>
                        <a:pt x="455" y="199"/>
                      </a:lnTo>
                      <a:lnTo>
                        <a:pt x="413" y="172"/>
                      </a:lnTo>
                      <a:lnTo>
                        <a:pt x="428" y="128"/>
                      </a:lnTo>
                      <a:lnTo>
                        <a:pt x="364" y="123"/>
                      </a:lnTo>
                      <a:lnTo>
                        <a:pt x="336" y="80"/>
                      </a:lnTo>
                      <a:lnTo>
                        <a:pt x="340" y="60"/>
                      </a:lnTo>
                      <a:lnTo>
                        <a:pt x="286" y="0"/>
                      </a:lnTo>
                      <a:lnTo>
                        <a:pt x="251" y="18"/>
                      </a:lnTo>
                      <a:lnTo>
                        <a:pt x="221" y="46"/>
                      </a:lnTo>
                      <a:lnTo>
                        <a:pt x="232" y="68"/>
                      </a:lnTo>
                      <a:lnTo>
                        <a:pt x="224" y="82"/>
                      </a:lnTo>
                      <a:lnTo>
                        <a:pt x="183" y="85"/>
                      </a:lnTo>
                      <a:lnTo>
                        <a:pt x="163" y="103"/>
                      </a:lnTo>
                      <a:lnTo>
                        <a:pt x="146" y="94"/>
                      </a:lnTo>
                      <a:lnTo>
                        <a:pt x="129" y="112"/>
                      </a:lnTo>
                      <a:lnTo>
                        <a:pt x="89" y="142"/>
                      </a:lnTo>
                      <a:lnTo>
                        <a:pt x="73" y="130"/>
                      </a:lnTo>
                      <a:lnTo>
                        <a:pt x="73" y="90"/>
                      </a:lnTo>
                      <a:lnTo>
                        <a:pt x="58" y="82"/>
                      </a:lnTo>
                      <a:lnTo>
                        <a:pt x="37" y="92"/>
                      </a:lnTo>
                      <a:lnTo>
                        <a:pt x="9" y="150"/>
                      </a:lnTo>
                      <a:lnTo>
                        <a:pt x="0" y="204"/>
                      </a:lnTo>
                      <a:lnTo>
                        <a:pt x="32" y="258"/>
                      </a:lnTo>
                      <a:lnTo>
                        <a:pt x="58" y="283"/>
                      </a:lnTo>
                      <a:lnTo>
                        <a:pt x="58" y="326"/>
                      </a:lnTo>
                      <a:lnTo>
                        <a:pt x="75" y="363"/>
                      </a:lnTo>
                      <a:lnTo>
                        <a:pt x="68" y="406"/>
                      </a:lnTo>
                      <a:lnTo>
                        <a:pt x="27" y="432"/>
                      </a:lnTo>
                      <a:lnTo>
                        <a:pt x="7" y="496"/>
                      </a:lnTo>
                      <a:lnTo>
                        <a:pt x="41" y="536"/>
                      </a:lnTo>
                      <a:lnTo>
                        <a:pt x="65" y="584"/>
                      </a:lnTo>
                      <a:lnTo>
                        <a:pt x="50" y="609"/>
                      </a:lnTo>
                      <a:lnTo>
                        <a:pt x="45" y="644"/>
                      </a:lnTo>
                      <a:lnTo>
                        <a:pt x="32" y="666"/>
                      </a:lnTo>
                      <a:lnTo>
                        <a:pt x="23" y="691"/>
                      </a:lnTo>
                      <a:lnTo>
                        <a:pt x="45" y="720"/>
                      </a:lnTo>
                      <a:lnTo>
                        <a:pt x="143" y="732"/>
                      </a:lnTo>
                      <a:lnTo>
                        <a:pt x="183" y="717"/>
                      </a:lnTo>
                      <a:lnTo>
                        <a:pt x="197" y="722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18"/>
                <p:cNvSpPr/>
                <p:nvPr/>
              </p:nvSpPr>
              <p:spPr bwMode="auto">
                <a:xfrm>
                  <a:off x="5154010" y="3424336"/>
                  <a:ext cx="114300" cy="184150"/>
                </a:xfrm>
                <a:custGeom>
                  <a:avLst/>
                  <a:gdLst>
                    <a:gd name="T0" fmla="*/ 86 w 105"/>
                    <a:gd name="T1" fmla="*/ 159 h 173"/>
                    <a:gd name="T2" fmla="*/ 60 w 105"/>
                    <a:gd name="T3" fmla="*/ 172 h 173"/>
                    <a:gd name="T4" fmla="*/ 14 w 105"/>
                    <a:gd name="T5" fmla="*/ 162 h 173"/>
                    <a:gd name="T6" fmla="*/ 3 w 105"/>
                    <a:gd name="T7" fmla="*/ 150 h 173"/>
                    <a:gd name="T8" fmla="*/ 0 w 105"/>
                    <a:gd name="T9" fmla="*/ 74 h 173"/>
                    <a:gd name="T10" fmla="*/ 41 w 105"/>
                    <a:gd name="T11" fmla="*/ 57 h 173"/>
                    <a:gd name="T12" fmla="*/ 37 w 105"/>
                    <a:gd name="T13" fmla="*/ 43 h 173"/>
                    <a:gd name="T14" fmla="*/ 44 w 105"/>
                    <a:gd name="T15" fmla="*/ 14 h 173"/>
                    <a:gd name="T16" fmla="*/ 47 w 105"/>
                    <a:gd name="T17" fmla="*/ 0 h 173"/>
                    <a:gd name="T18" fmla="*/ 62 w 105"/>
                    <a:gd name="T19" fmla="*/ 8 h 173"/>
                    <a:gd name="T20" fmla="*/ 69 w 105"/>
                    <a:gd name="T21" fmla="*/ 33 h 173"/>
                    <a:gd name="T22" fmla="*/ 66 w 105"/>
                    <a:gd name="T23" fmla="*/ 50 h 173"/>
                    <a:gd name="T24" fmla="*/ 99 w 105"/>
                    <a:gd name="T25" fmla="*/ 74 h 173"/>
                    <a:gd name="T26" fmla="*/ 104 w 105"/>
                    <a:gd name="T27" fmla="*/ 93 h 173"/>
                    <a:gd name="T28" fmla="*/ 86 w 105"/>
                    <a:gd name="T29" fmla="*/ 107 h 173"/>
                    <a:gd name="T30" fmla="*/ 78 w 105"/>
                    <a:gd name="T31" fmla="*/ 139 h 173"/>
                    <a:gd name="T32" fmla="*/ 86 w 105"/>
                    <a:gd name="T33" fmla="*/ 159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5" h="173">
                      <a:moveTo>
                        <a:pt x="86" y="159"/>
                      </a:moveTo>
                      <a:lnTo>
                        <a:pt x="60" y="172"/>
                      </a:lnTo>
                      <a:lnTo>
                        <a:pt x="14" y="162"/>
                      </a:lnTo>
                      <a:lnTo>
                        <a:pt x="3" y="150"/>
                      </a:lnTo>
                      <a:lnTo>
                        <a:pt x="0" y="74"/>
                      </a:lnTo>
                      <a:lnTo>
                        <a:pt x="41" y="57"/>
                      </a:lnTo>
                      <a:lnTo>
                        <a:pt x="37" y="43"/>
                      </a:lnTo>
                      <a:lnTo>
                        <a:pt x="44" y="14"/>
                      </a:lnTo>
                      <a:lnTo>
                        <a:pt x="47" y="0"/>
                      </a:lnTo>
                      <a:lnTo>
                        <a:pt x="62" y="8"/>
                      </a:lnTo>
                      <a:lnTo>
                        <a:pt x="69" y="33"/>
                      </a:lnTo>
                      <a:lnTo>
                        <a:pt x="66" y="50"/>
                      </a:lnTo>
                      <a:lnTo>
                        <a:pt x="99" y="74"/>
                      </a:lnTo>
                      <a:lnTo>
                        <a:pt x="104" y="93"/>
                      </a:lnTo>
                      <a:lnTo>
                        <a:pt x="86" y="107"/>
                      </a:lnTo>
                      <a:lnTo>
                        <a:pt x="78" y="139"/>
                      </a:lnTo>
                      <a:lnTo>
                        <a:pt x="86" y="159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19"/>
                <p:cNvSpPr/>
                <p:nvPr/>
              </p:nvSpPr>
              <p:spPr bwMode="auto">
                <a:xfrm>
                  <a:off x="5019073" y="3344961"/>
                  <a:ext cx="180975" cy="182563"/>
                </a:xfrm>
                <a:custGeom>
                  <a:avLst/>
                  <a:gdLst>
                    <a:gd name="T0" fmla="*/ 125 w 164"/>
                    <a:gd name="T1" fmla="*/ 141 h 169"/>
                    <a:gd name="T2" fmla="*/ 124 w 164"/>
                    <a:gd name="T3" fmla="*/ 118 h 169"/>
                    <a:gd name="T4" fmla="*/ 117 w 164"/>
                    <a:gd name="T5" fmla="*/ 100 h 169"/>
                    <a:gd name="T6" fmla="*/ 159 w 164"/>
                    <a:gd name="T7" fmla="*/ 84 h 169"/>
                    <a:gd name="T8" fmla="*/ 163 w 164"/>
                    <a:gd name="T9" fmla="*/ 69 h 169"/>
                    <a:gd name="T10" fmla="*/ 152 w 164"/>
                    <a:gd name="T11" fmla="*/ 30 h 169"/>
                    <a:gd name="T12" fmla="*/ 139 w 164"/>
                    <a:gd name="T13" fmla="*/ 30 h 169"/>
                    <a:gd name="T14" fmla="*/ 74 w 164"/>
                    <a:gd name="T15" fmla="*/ 0 h 169"/>
                    <a:gd name="T16" fmla="*/ 47 w 164"/>
                    <a:gd name="T17" fmla="*/ 30 h 169"/>
                    <a:gd name="T18" fmla="*/ 35 w 164"/>
                    <a:gd name="T19" fmla="*/ 66 h 169"/>
                    <a:gd name="T20" fmla="*/ 5 w 164"/>
                    <a:gd name="T21" fmla="*/ 109 h 169"/>
                    <a:gd name="T22" fmla="*/ 0 w 164"/>
                    <a:gd name="T23" fmla="*/ 139 h 169"/>
                    <a:gd name="T24" fmla="*/ 11 w 164"/>
                    <a:gd name="T25" fmla="*/ 159 h 169"/>
                    <a:gd name="T26" fmla="*/ 57 w 164"/>
                    <a:gd name="T27" fmla="*/ 156 h 169"/>
                    <a:gd name="T28" fmla="*/ 81 w 164"/>
                    <a:gd name="T29" fmla="*/ 168 h 169"/>
                    <a:gd name="T30" fmla="*/ 103 w 164"/>
                    <a:gd name="T31" fmla="*/ 151 h 169"/>
                    <a:gd name="T32" fmla="*/ 125 w 164"/>
                    <a:gd name="T33" fmla="*/ 1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169">
                      <a:moveTo>
                        <a:pt x="125" y="141"/>
                      </a:moveTo>
                      <a:lnTo>
                        <a:pt x="124" y="118"/>
                      </a:lnTo>
                      <a:lnTo>
                        <a:pt x="117" y="100"/>
                      </a:lnTo>
                      <a:lnTo>
                        <a:pt x="159" y="84"/>
                      </a:lnTo>
                      <a:lnTo>
                        <a:pt x="163" y="69"/>
                      </a:lnTo>
                      <a:lnTo>
                        <a:pt x="152" y="30"/>
                      </a:lnTo>
                      <a:lnTo>
                        <a:pt x="139" y="30"/>
                      </a:lnTo>
                      <a:lnTo>
                        <a:pt x="74" y="0"/>
                      </a:lnTo>
                      <a:lnTo>
                        <a:pt x="47" y="30"/>
                      </a:lnTo>
                      <a:lnTo>
                        <a:pt x="35" y="66"/>
                      </a:lnTo>
                      <a:lnTo>
                        <a:pt x="5" y="109"/>
                      </a:lnTo>
                      <a:lnTo>
                        <a:pt x="0" y="139"/>
                      </a:lnTo>
                      <a:lnTo>
                        <a:pt x="11" y="159"/>
                      </a:lnTo>
                      <a:lnTo>
                        <a:pt x="57" y="156"/>
                      </a:lnTo>
                      <a:lnTo>
                        <a:pt x="81" y="168"/>
                      </a:lnTo>
                      <a:lnTo>
                        <a:pt x="103" y="151"/>
                      </a:lnTo>
                      <a:lnTo>
                        <a:pt x="125" y="141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0"/>
                <p:cNvSpPr/>
                <p:nvPr/>
              </p:nvSpPr>
              <p:spPr bwMode="auto">
                <a:xfrm>
                  <a:off x="4590448" y="3419574"/>
                  <a:ext cx="352425" cy="717550"/>
                </a:xfrm>
                <a:custGeom>
                  <a:avLst/>
                  <a:gdLst>
                    <a:gd name="T0" fmla="*/ 21 w 323"/>
                    <a:gd name="T1" fmla="*/ 671 h 672"/>
                    <a:gd name="T2" fmla="*/ 90 w 323"/>
                    <a:gd name="T3" fmla="*/ 650 h 672"/>
                    <a:gd name="T4" fmla="*/ 179 w 323"/>
                    <a:gd name="T5" fmla="*/ 592 h 672"/>
                    <a:gd name="T6" fmla="*/ 241 w 323"/>
                    <a:gd name="T7" fmla="*/ 580 h 672"/>
                    <a:gd name="T8" fmla="*/ 288 w 323"/>
                    <a:gd name="T9" fmla="*/ 542 h 672"/>
                    <a:gd name="T10" fmla="*/ 293 w 323"/>
                    <a:gd name="T11" fmla="*/ 462 h 672"/>
                    <a:gd name="T12" fmla="*/ 270 w 323"/>
                    <a:gd name="T13" fmla="*/ 433 h 672"/>
                    <a:gd name="T14" fmla="*/ 278 w 323"/>
                    <a:gd name="T15" fmla="*/ 406 h 672"/>
                    <a:gd name="T16" fmla="*/ 293 w 323"/>
                    <a:gd name="T17" fmla="*/ 386 h 672"/>
                    <a:gd name="T18" fmla="*/ 296 w 323"/>
                    <a:gd name="T19" fmla="*/ 351 h 672"/>
                    <a:gd name="T20" fmla="*/ 312 w 323"/>
                    <a:gd name="T21" fmla="*/ 326 h 672"/>
                    <a:gd name="T22" fmla="*/ 288 w 323"/>
                    <a:gd name="T23" fmla="*/ 278 h 672"/>
                    <a:gd name="T24" fmla="*/ 253 w 323"/>
                    <a:gd name="T25" fmla="*/ 238 h 672"/>
                    <a:gd name="T26" fmla="*/ 274 w 323"/>
                    <a:gd name="T27" fmla="*/ 174 h 672"/>
                    <a:gd name="T28" fmla="*/ 314 w 323"/>
                    <a:gd name="T29" fmla="*/ 148 h 672"/>
                    <a:gd name="T30" fmla="*/ 322 w 323"/>
                    <a:gd name="T31" fmla="*/ 105 h 672"/>
                    <a:gd name="T32" fmla="*/ 305 w 323"/>
                    <a:gd name="T33" fmla="*/ 68 h 672"/>
                    <a:gd name="T34" fmla="*/ 305 w 323"/>
                    <a:gd name="T35" fmla="*/ 25 h 672"/>
                    <a:gd name="T36" fmla="*/ 278 w 323"/>
                    <a:gd name="T37" fmla="*/ 0 h 672"/>
                    <a:gd name="T38" fmla="*/ 215 w 323"/>
                    <a:gd name="T39" fmla="*/ 32 h 672"/>
                    <a:gd name="T40" fmla="*/ 205 w 323"/>
                    <a:gd name="T41" fmla="*/ 22 h 672"/>
                    <a:gd name="T42" fmla="*/ 172 w 323"/>
                    <a:gd name="T43" fmla="*/ 48 h 672"/>
                    <a:gd name="T44" fmla="*/ 144 w 323"/>
                    <a:gd name="T45" fmla="*/ 45 h 672"/>
                    <a:gd name="T46" fmla="*/ 90 w 323"/>
                    <a:gd name="T47" fmla="*/ 123 h 672"/>
                    <a:gd name="T48" fmla="*/ 75 w 323"/>
                    <a:gd name="T49" fmla="*/ 123 h 672"/>
                    <a:gd name="T50" fmla="*/ 45 w 323"/>
                    <a:gd name="T51" fmla="*/ 148 h 672"/>
                    <a:gd name="T52" fmla="*/ 47 w 323"/>
                    <a:gd name="T53" fmla="*/ 181 h 672"/>
                    <a:gd name="T54" fmla="*/ 33 w 323"/>
                    <a:gd name="T55" fmla="*/ 211 h 672"/>
                    <a:gd name="T56" fmla="*/ 28 w 323"/>
                    <a:gd name="T57" fmla="*/ 252 h 672"/>
                    <a:gd name="T58" fmla="*/ 2 w 323"/>
                    <a:gd name="T59" fmla="*/ 292 h 672"/>
                    <a:gd name="T60" fmla="*/ 31 w 323"/>
                    <a:gd name="T61" fmla="*/ 351 h 672"/>
                    <a:gd name="T62" fmla="*/ 21 w 323"/>
                    <a:gd name="T63" fmla="*/ 386 h 672"/>
                    <a:gd name="T64" fmla="*/ 0 w 323"/>
                    <a:gd name="T65" fmla="*/ 423 h 672"/>
                    <a:gd name="T66" fmla="*/ 31 w 323"/>
                    <a:gd name="T67" fmla="*/ 567 h 672"/>
                    <a:gd name="T68" fmla="*/ 10 w 323"/>
                    <a:gd name="T69" fmla="*/ 640 h 672"/>
                    <a:gd name="T70" fmla="*/ 21 w 323"/>
                    <a:gd name="T71" fmla="*/ 671 h 6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23" h="672">
                      <a:moveTo>
                        <a:pt x="21" y="671"/>
                      </a:moveTo>
                      <a:lnTo>
                        <a:pt x="90" y="650"/>
                      </a:lnTo>
                      <a:lnTo>
                        <a:pt x="179" y="592"/>
                      </a:lnTo>
                      <a:lnTo>
                        <a:pt x="241" y="580"/>
                      </a:lnTo>
                      <a:lnTo>
                        <a:pt x="288" y="542"/>
                      </a:lnTo>
                      <a:lnTo>
                        <a:pt x="293" y="462"/>
                      </a:lnTo>
                      <a:lnTo>
                        <a:pt x="270" y="433"/>
                      </a:lnTo>
                      <a:lnTo>
                        <a:pt x="278" y="406"/>
                      </a:lnTo>
                      <a:lnTo>
                        <a:pt x="293" y="386"/>
                      </a:lnTo>
                      <a:lnTo>
                        <a:pt x="296" y="351"/>
                      </a:lnTo>
                      <a:lnTo>
                        <a:pt x="312" y="326"/>
                      </a:lnTo>
                      <a:lnTo>
                        <a:pt x="288" y="278"/>
                      </a:lnTo>
                      <a:lnTo>
                        <a:pt x="253" y="238"/>
                      </a:lnTo>
                      <a:lnTo>
                        <a:pt x="274" y="174"/>
                      </a:lnTo>
                      <a:lnTo>
                        <a:pt x="314" y="148"/>
                      </a:lnTo>
                      <a:lnTo>
                        <a:pt x="322" y="105"/>
                      </a:lnTo>
                      <a:lnTo>
                        <a:pt x="305" y="68"/>
                      </a:lnTo>
                      <a:lnTo>
                        <a:pt x="305" y="25"/>
                      </a:lnTo>
                      <a:lnTo>
                        <a:pt x="278" y="0"/>
                      </a:lnTo>
                      <a:lnTo>
                        <a:pt x="215" y="32"/>
                      </a:lnTo>
                      <a:lnTo>
                        <a:pt x="205" y="22"/>
                      </a:lnTo>
                      <a:lnTo>
                        <a:pt x="172" y="48"/>
                      </a:lnTo>
                      <a:lnTo>
                        <a:pt x="144" y="45"/>
                      </a:lnTo>
                      <a:lnTo>
                        <a:pt x="90" y="123"/>
                      </a:lnTo>
                      <a:lnTo>
                        <a:pt x="75" y="123"/>
                      </a:lnTo>
                      <a:lnTo>
                        <a:pt x="45" y="148"/>
                      </a:lnTo>
                      <a:lnTo>
                        <a:pt x="47" y="181"/>
                      </a:lnTo>
                      <a:lnTo>
                        <a:pt x="33" y="211"/>
                      </a:lnTo>
                      <a:lnTo>
                        <a:pt x="28" y="252"/>
                      </a:lnTo>
                      <a:lnTo>
                        <a:pt x="2" y="292"/>
                      </a:lnTo>
                      <a:lnTo>
                        <a:pt x="31" y="351"/>
                      </a:lnTo>
                      <a:lnTo>
                        <a:pt x="21" y="386"/>
                      </a:lnTo>
                      <a:lnTo>
                        <a:pt x="0" y="423"/>
                      </a:lnTo>
                      <a:lnTo>
                        <a:pt x="31" y="567"/>
                      </a:lnTo>
                      <a:lnTo>
                        <a:pt x="10" y="640"/>
                      </a:lnTo>
                      <a:lnTo>
                        <a:pt x="21" y="671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21"/>
                <p:cNvSpPr/>
                <p:nvPr/>
              </p:nvSpPr>
              <p:spPr bwMode="auto">
                <a:xfrm>
                  <a:off x="5155598" y="3437036"/>
                  <a:ext cx="41275" cy="58738"/>
                </a:xfrm>
                <a:custGeom>
                  <a:avLst/>
                  <a:gdLst>
                    <a:gd name="T0" fmla="*/ 37 w 38"/>
                    <a:gd name="T1" fmla="*/ 0 h 53"/>
                    <a:gd name="T2" fmla="*/ 31 w 38"/>
                    <a:gd name="T3" fmla="*/ 27 h 53"/>
                    <a:gd name="T4" fmla="*/ 34 w 38"/>
                    <a:gd name="T5" fmla="*/ 39 h 53"/>
                    <a:gd name="T6" fmla="*/ 8 w 38"/>
                    <a:gd name="T7" fmla="*/ 52 h 53"/>
                    <a:gd name="T8" fmla="*/ 5 w 38"/>
                    <a:gd name="T9" fmla="*/ 30 h 53"/>
                    <a:gd name="T10" fmla="*/ 0 w 38"/>
                    <a:gd name="T11" fmla="*/ 15 h 53"/>
                    <a:gd name="T12" fmla="*/ 37 w 38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53">
                      <a:moveTo>
                        <a:pt x="37" y="0"/>
                      </a:moveTo>
                      <a:lnTo>
                        <a:pt x="31" y="27"/>
                      </a:lnTo>
                      <a:lnTo>
                        <a:pt x="34" y="39"/>
                      </a:lnTo>
                      <a:lnTo>
                        <a:pt x="8" y="52"/>
                      </a:lnTo>
                      <a:lnTo>
                        <a:pt x="5" y="30"/>
                      </a:lnTo>
                      <a:lnTo>
                        <a:pt x="0" y="15"/>
                      </a:lnTo>
                      <a:lnTo>
                        <a:pt x="37" y="0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22"/>
                <p:cNvSpPr/>
                <p:nvPr/>
              </p:nvSpPr>
              <p:spPr bwMode="auto">
                <a:xfrm>
                  <a:off x="5127023" y="5518249"/>
                  <a:ext cx="79375" cy="55562"/>
                </a:xfrm>
                <a:custGeom>
                  <a:avLst/>
                  <a:gdLst>
                    <a:gd name="T0" fmla="*/ 4 w 72"/>
                    <a:gd name="T1" fmla="*/ 13 h 49"/>
                    <a:gd name="T2" fmla="*/ 30 w 72"/>
                    <a:gd name="T3" fmla="*/ 18 h 49"/>
                    <a:gd name="T4" fmla="*/ 57 w 72"/>
                    <a:gd name="T5" fmla="*/ 0 h 49"/>
                    <a:gd name="T6" fmla="*/ 71 w 72"/>
                    <a:gd name="T7" fmla="*/ 36 h 49"/>
                    <a:gd name="T8" fmla="*/ 42 w 72"/>
                    <a:gd name="T9" fmla="*/ 48 h 49"/>
                    <a:gd name="T10" fmla="*/ 6 w 72"/>
                    <a:gd name="T11" fmla="*/ 45 h 49"/>
                    <a:gd name="T12" fmla="*/ 0 w 72"/>
                    <a:gd name="T13" fmla="*/ 18 h 49"/>
                    <a:gd name="T14" fmla="*/ 4 w 72"/>
                    <a:gd name="T15" fmla="*/ 13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2" h="49">
                      <a:moveTo>
                        <a:pt x="4" y="13"/>
                      </a:moveTo>
                      <a:lnTo>
                        <a:pt x="30" y="18"/>
                      </a:lnTo>
                      <a:lnTo>
                        <a:pt x="57" y="0"/>
                      </a:lnTo>
                      <a:lnTo>
                        <a:pt x="71" y="36"/>
                      </a:lnTo>
                      <a:lnTo>
                        <a:pt x="42" y="48"/>
                      </a:lnTo>
                      <a:lnTo>
                        <a:pt x="6" y="45"/>
                      </a:lnTo>
                      <a:lnTo>
                        <a:pt x="0" y="18"/>
                      </a:lnTo>
                      <a:lnTo>
                        <a:pt x="4" y="1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23"/>
                <p:cNvSpPr/>
                <p:nvPr/>
              </p:nvSpPr>
              <p:spPr bwMode="auto">
                <a:xfrm>
                  <a:off x="4666648" y="5167411"/>
                  <a:ext cx="798512" cy="646113"/>
                </a:xfrm>
                <a:custGeom>
                  <a:avLst/>
                  <a:gdLst>
                    <a:gd name="T0" fmla="*/ 214 w 729"/>
                    <a:gd name="T1" fmla="*/ 87 h 604"/>
                    <a:gd name="T2" fmla="*/ 224 w 729"/>
                    <a:gd name="T3" fmla="*/ 49 h 604"/>
                    <a:gd name="T4" fmla="*/ 291 w 729"/>
                    <a:gd name="T5" fmla="*/ 70 h 604"/>
                    <a:gd name="T6" fmla="*/ 289 w 729"/>
                    <a:gd name="T7" fmla="*/ 39 h 604"/>
                    <a:gd name="T8" fmla="*/ 317 w 729"/>
                    <a:gd name="T9" fmla="*/ 4 h 604"/>
                    <a:gd name="T10" fmla="*/ 392 w 729"/>
                    <a:gd name="T11" fmla="*/ 0 h 604"/>
                    <a:gd name="T12" fmla="*/ 458 w 729"/>
                    <a:gd name="T13" fmla="*/ 7 h 604"/>
                    <a:gd name="T14" fmla="*/ 452 w 729"/>
                    <a:gd name="T15" fmla="*/ 44 h 604"/>
                    <a:gd name="T16" fmla="*/ 426 w 729"/>
                    <a:gd name="T17" fmla="*/ 89 h 604"/>
                    <a:gd name="T18" fmla="*/ 542 w 729"/>
                    <a:gd name="T19" fmla="*/ 59 h 604"/>
                    <a:gd name="T20" fmla="*/ 585 w 729"/>
                    <a:gd name="T21" fmla="*/ 70 h 604"/>
                    <a:gd name="T22" fmla="*/ 578 w 729"/>
                    <a:gd name="T23" fmla="*/ 34 h 604"/>
                    <a:gd name="T24" fmla="*/ 654 w 729"/>
                    <a:gd name="T25" fmla="*/ 57 h 604"/>
                    <a:gd name="T26" fmla="*/ 698 w 729"/>
                    <a:gd name="T27" fmla="*/ 89 h 604"/>
                    <a:gd name="T28" fmla="*/ 708 w 729"/>
                    <a:gd name="T29" fmla="*/ 167 h 604"/>
                    <a:gd name="T30" fmla="*/ 675 w 729"/>
                    <a:gd name="T31" fmla="*/ 206 h 604"/>
                    <a:gd name="T32" fmla="*/ 612 w 729"/>
                    <a:gd name="T33" fmla="*/ 258 h 604"/>
                    <a:gd name="T34" fmla="*/ 580 w 729"/>
                    <a:gd name="T35" fmla="*/ 268 h 604"/>
                    <a:gd name="T36" fmla="*/ 566 w 729"/>
                    <a:gd name="T37" fmla="*/ 275 h 604"/>
                    <a:gd name="T38" fmla="*/ 514 w 729"/>
                    <a:gd name="T39" fmla="*/ 293 h 604"/>
                    <a:gd name="T40" fmla="*/ 474 w 729"/>
                    <a:gd name="T41" fmla="*/ 296 h 604"/>
                    <a:gd name="T42" fmla="*/ 376 w 729"/>
                    <a:gd name="T43" fmla="*/ 285 h 604"/>
                    <a:gd name="T44" fmla="*/ 389 w 729"/>
                    <a:gd name="T45" fmla="*/ 354 h 604"/>
                    <a:gd name="T46" fmla="*/ 327 w 729"/>
                    <a:gd name="T47" fmla="*/ 399 h 604"/>
                    <a:gd name="T48" fmla="*/ 263 w 729"/>
                    <a:gd name="T49" fmla="*/ 418 h 604"/>
                    <a:gd name="T50" fmla="*/ 189 w 729"/>
                    <a:gd name="T51" fmla="*/ 450 h 604"/>
                    <a:gd name="T52" fmla="*/ 70 w 729"/>
                    <a:gd name="T53" fmla="*/ 502 h 604"/>
                    <a:gd name="T54" fmla="*/ 88 w 729"/>
                    <a:gd name="T55" fmla="*/ 582 h 604"/>
                    <a:gd name="T56" fmla="*/ 35 w 729"/>
                    <a:gd name="T57" fmla="*/ 599 h 604"/>
                    <a:gd name="T58" fmla="*/ 8 w 729"/>
                    <a:gd name="T59" fmla="*/ 491 h 604"/>
                    <a:gd name="T60" fmla="*/ 33 w 729"/>
                    <a:gd name="T61" fmla="*/ 431 h 604"/>
                    <a:gd name="T62" fmla="*/ 61 w 729"/>
                    <a:gd name="T63" fmla="*/ 403 h 604"/>
                    <a:gd name="T64" fmla="*/ 98 w 729"/>
                    <a:gd name="T65" fmla="*/ 352 h 604"/>
                    <a:gd name="T66" fmla="*/ 153 w 729"/>
                    <a:gd name="T67" fmla="*/ 246 h 604"/>
                    <a:gd name="T68" fmla="*/ 194 w 729"/>
                    <a:gd name="T69" fmla="*/ 170 h 604"/>
                    <a:gd name="T70" fmla="*/ 194 w 729"/>
                    <a:gd name="T71" fmla="*/ 103 h 6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729" h="604">
                      <a:moveTo>
                        <a:pt x="194" y="103"/>
                      </a:moveTo>
                      <a:lnTo>
                        <a:pt x="214" y="87"/>
                      </a:lnTo>
                      <a:lnTo>
                        <a:pt x="214" y="57"/>
                      </a:lnTo>
                      <a:lnTo>
                        <a:pt x="224" y="49"/>
                      </a:lnTo>
                      <a:lnTo>
                        <a:pt x="249" y="50"/>
                      </a:lnTo>
                      <a:lnTo>
                        <a:pt x="291" y="70"/>
                      </a:lnTo>
                      <a:lnTo>
                        <a:pt x="298" y="55"/>
                      </a:lnTo>
                      <a:lnTo>
                        <a:pt x="289" y="39"/>
                      </a:lnTo>
                      <a:lnTo>
                        <a:pt x="291" y="27"/>
                      </a:lnTo>
                      <a:lnTo>
                        <a:pt x="317" y="4"/>
                      </a:lnTo>
                      <a:lnTo>
                        <a:pt x="364" y="16"/>
                      </a:lnTo>
                      <a:lnTo>
                        <a:pt x="392" y="0"/>
                      </a:lnTo>
                      <a:lnTo>
                        <a:pt x="412" y="19"/>
                      </a:lnTo>
                      <a:lnTo>
                        <a:pt x="458" y="7"/>
                      </a:lnTo>
                      <a:lnTo>
                        <a:pt x="467" y="25"/>
                      </a:lnTo>
                      <a:lnTo>
                        <a:pt x="452" y="44"/>
                      </a:lnTo>
                      <a:lnTo>
                        <a:pt x="426" y="80"/>
                      </a:lnTo>
                      <a:lnTo>
                        <a:pt x="426" y="89"/>
                      </a:lnTo>
                      <a:lnTo>
                        <a:pt x="442" y="100"/>
                      </a:lnTo>
                      <a:lnTo>
                        <a:pt x="542" y="59"/>
                      </a:lnTo>
                      <a:lnTo>
                        <a:pt x="575" y="80"/>
                      </a:lnTo>
                      <a:lnTo>
                        <a:pt x="585" y="70"/>
                      </a:lnTo>
                      <a:lnTo>
                        <a:pt x="575" y="49"/>
                      </a:lnTo>
                      <a:lnTo>
                        <a:pt x="578" y="34"/>
                      </a:lnTo>
                      <a:lnTo>
                        <a:pt x="642" y="49"/>
                      </a:lnTo>
                      <a:lnTo>
                        <a:pt x="654" y="57"/>
                      </a:lnTo>
                      <a:lnTo>
                        <a:pt x="670" y="55"/>
                      </a:lnTo>
                      <a:lnTo>
                        <a:pt x="698" y="89"/>
                      </a:lnTo>
                      <a:lnTo>
                        <a:pt x="728" y="153"/>
                      </a:lnTo>
                      <a:lnTo>
                        <a:pt x="708" y="167"/>
                      </a:lnTo>
                      <a:lnTo>
                        <a:pt x="690" y="201"/>
                      </a:lnTo>
                      <a:lnTo>
                        <a:pt x="675" y="206"/>
                      </a:lnTo>
                      <a:lnTo>
                        <a:pt x="662" y="234"/>
                      </a:lnTo>
                      <a:lnTo>
                        <a:pt x="612" y="258"/>
                      </a:lnTo>
                      <a:lnTo>
                        <a:pt x="593" y="246"/>
                      </a:lnTo>
                      <a:lnTo>
                        <a:pt x="580" y="268"/>
                      </a:lnTo>
                      <a:lnTo>
                        <a:pt x="580" y="275"/>
                      </a:lnTo>
                      <a:lnTo>
                        <a:pt x="566" y="275"/>
                      </a:lnTo>
                      <a:lnTo>
                        <a:pt x="539" y="275"/>
                      </a:lnTo>
                      <a:lnTo>
                        <a:pt x="514" y="293"/>
                      </a:lnTo>
                      <a:lnTo>
                        <a:pt x="497" y="284"/>
                      </a:lnTo>
                      <a:lnTo>
                        <a:pt x="474" y="296"/>
                      </a:lnTo>
                      <a:lnTo>
                        <a:pt x="422" y="320"/>
                      </a:lnTo>
                      <a:lnTo>
                        <a:pt x="376" y="285"/>
                      </a:lnTo>
                      <a:lnTo>
                        <a:pt x="374" y="312"/>
                      </a:lnTo>
                      <a:lnTo>
                        <a:pt x="389" y="354"/>
                      </a:lnTo>
                      <a:lnTo>
                        <a:pt x="349" y="369"/>
                      </a:lnTo>
                      <a:lnTo>
                        <a:pt x="327" y="399"/>
                      </a:lnTo>
                      <a:lnTo>
                        <a:pt x="286" y="411"/>
                      </a:lnTo>
                      <a:lnTo>
                        <a:pt x="263" y="418"/>
                      </a:lnTo>
                      <a:lnTo>
                        <a:pt x="219" y="418"/>
                      </a:lnTo>
                      <a:lnTo>
                        <a:pt x="189" y="450"/>
                      </a:lnTo>
                      <a:lnTo>
                        <a:pt x="111" y="477"/>
                      </a:lnTo>
                      <a:lnTo>
                        <a:pt x="70" y="502"/>
                      </a:lnTo>
                      <a:lnTo>
                        <a:pt x="52" y="521"/>
                      </a:lnTo>
                      <a:lnTo>
                        <a:pt x="88" y="582"/>
                      </a:lnTo>
                      <a:lnTo>
                        <a:pt x="64" y="603"/>
                      </a:lnTo>
                      <a:lnTo>
                        <a:pt x="35" y="599"/>
                      </a:lnTo>
                      <a:lnTo>
                        <a:pt x="0" y="539"/>
                      </a:lnTo>
                      <a:lnTo>
                        <a:pt x="8" y="491"/>
                      </a:lnTo>
                      <a:lnTo>
                        <a:pt x="8" y="472"/>
                      </a:lnTo>
                      <a:lnTo>
                        <a:pt x="33" y="431"/>
                      </a:lnTo>
                      <a:lnTo>
                        <a:pt x="64" y="423"/>
                      </a:lnTo>
                      <a:lnTo>
                        <a:pt x="61" y="403"/>
                      </a:lnTo>
                      <a:lnTo>
                        <a:pt x="93" y="388"/>
                      </a:lnTo>
                      <a:lnTo>
                        <a:pt x="98" y="352"/>
                      </a:lnTo>
                      <a:lnTo>
                        <a:pt x="155" y="308"/>
                      </a:lnTo>
                      <a:lnTo>
                        <a:pt x="153" y="246"/>
                      </a:lnTo>
                      <a:lnTo>
                        <a:pt x="196" y="193"/>
                      </a:lnTo>
                      <a:lnTo>
                        <a:pt x="194" y="170"/>
                      </a:lnTo>
                      <a:lnTo>
                        <a:pt x="209" y="151"/>
                      </a:lnTo>
                      <a:lnTo>
                        <a:pt x="194" y="10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24"/>
                <p:cNvSpPr/>
                <p:nvPr/>
              </p:nvSpPr>
              <p:spPr bwMode="auto">
                <a:xfrm>
                  <a:off x="4069748" y="5099149"/>
                  <a:ext cx="822325" cy="581025"/>
                </a:xfrm>
                <a:custGeom>
                  <a:avLst/>
                  <a:gdLst>
                    <a:gd name="T0" fmla="*/ 34 w 753"/>
                    <a:gd name="T1" fmla="*/ 211 h 542"/>
                    <a:gd name="T2" fmla="*/ 80 w 753"/>
                    <a:gd name="T3" fmla="*/ 187 h 542"/>
                    <a:gd name="T4" fmla="*/ 159 w 753"/>
                    <a:gd name="T5" fmla="*/ 207 h 542"/>
                    <a:gd name="T6" fmla="*/ 175 w 753"/>
                    <a:gd name="T7" fmla="*/ 173 h 542"/>
                    <a:gd name="T8" fmla="*/ 284 w 753"/>
                    <a:gd name="T9" fmla="*/ 133 h 542"/>
                    <a:gd name="T10" fmla="*/ 373 w 753"/>
                    <a:gd name="T11" fmla="*/ 107 h 542"/>
                    <a:gd name="T12" fmla="*/ 410 w 753"/>
                    <a:gd name="T13" fmla="*/ 117 h 542"/>
                    <a:gd name="T14" fmla="*/ 438 w 753"/>
                    <a:gd name="T15" fmla="*/ 95 h 542"/>
                    <a:gd name="T16" fmla="*/ 450 w 753"/>
                    <a:gd name="T17" fmla="*/ 73 h 542"/>
                    <a:gd name="T18" fmla="*/ 489 w 753"/>
                    <a:gd name="T19" fmla="*/ 46 h 542"/>
                    <a:gd name="T20" fmla="*/ 537 w 753"/>
                    <a:gd name="T21" fmla="*/ 19 h 542"/>
                    <a:gd name="T22" fmla="*/ 557 w 753"/>
                    <a:gd name="T23" fmla="*/ 44 h 542"/>
                    <a:gd name="T24" fmla="*/ 606 w 753"/>
                    <a:gd name="T25" fmla="*/ 9 h 542"/>
                    <a:gd name="T26" fmla="*/ 656 w 753"/>
                    <a:gd name="T27" fmla="*/ 9 h 542"/>
                    <a:gd name="T28" fmla="*/ 681 w 753"/>
                    <a:gd name="T29" fmla="*/ 47 h 542"/>
                    <a:gd name="T30" fmla="*/ 651 w 753"/>
                    <a:gd name="T31" fmla="*/ 119 h 542"/>
                    <a:gd name="T32" fmla="*/ 651 w 753"/>
                    <a:gd name="T33" fmla="*/ 151 h 542"/>
                    <a:gd name="T34" fmla="*/ 700 w 753"/>
                    <a:gd name="T35" fmla="*/ 176 h 542"/>
                    <a:gd name="T36" fmla="*/ 736 w 753"/>
                    <a:gd name="T37" fmla="*/ 164 h 542"/>
                    <a:gd name="T38" fmla="*/ 736 w 753"/>
                    <a:gd name="T39" fmla="*/ 231 h 542"/>
                    <a:gd name="T40" fmla="*/ 694 w 753"/>
                    <a:gd name="T41" fmla="*/ 308 h 542"/>
                    <a:gd name="T42" fmla="*/ 640 w 753"/>
                    <a:gd name="T43" fmla="*/ 413 h 542"/>
                    <a:gd name="T44" fmla="*/ 603 w 753"/>
                    <a:gd name="T45" fmla="*/ 465 h 542"/>
                    <a:gd name="T46" fmla="*/ 574 w 753"/>
                    <a:gd name="T47" fmla="*/ 493 h 542"/>
                    <a:gd name="T48" fmla="*/ 485 w 753"/>
                    <a:gd name="T49" fmla="*/ 541 h 542"/>
                    <a:gd name="T50" fmla="*/ 417 w 753"/>
                    <a:gd name="T51" fmla="*/ 503 h 542"/>
                    <a:gd name="T52" fmla="*/ 347 w 753"/>
                    <a:gd name="T53" fmla="*/ 541 h 542"/>
                    <a:gd name="T54" fmla="*/ 232 w 753"/>
                    <a:gd name="T55" fmla="*/ 499 h 542"/>
                    <a:gd name="T56" fmla="*/ 237 w 753"/>
                    <a:gd name="T57" fmla="*/ 418 h 542"/>
                    <a:gd name="T58" fmla="*/ 185 w 753"/>
                    <a:gd name="T59" fmla="*/ 404 h 542"/>
                    <a:gd name="T60" fmla="*/ 147 w 753"/>
                    <a:gd name="T61" fmla="*/ 404 h 542"/>
                    <a:gd name="T62" fmla="*/ 127 w 753"/>
                    <a:gd name="T63" fmla="*/ 346 h 542"/>
                    <a:gd name="T64" fmla="*/ 161 w 753"/>
                    <a:gd name="T65" fmla="*/ 337 h 542"/>
                    <a:gd name="T66" fmla="*/ 159 w 753"/>
                    <a:gd name="T67" fmla="*/ 289 h 542"/>
                    <a:gd name="T68" fmla="*/ 62 w 753"/>
                    <a:gd name="T69" fmla="*/ 249 h 542"/>
                    <a:gd name="T70" fmla="*/ 14 w 753"/>
                    <a:gd name="T71" fmla="*/ 249 h 542"/>
                    <a:gd name="T72" fmla="*/ 0 w 753"/>
                    <a:gd name="T73" fmla="*/ 207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753" h="542">
                      <a:moveTo>
                        <a:pt x="0" y="207"/>
                      </a:moveTo>
                      <a:lnTo>
                        <a:pt x="34" y="211"/>
                      </a:lnTo>
                      <a:lnTo>
                        <a:pt x="67" y="178"/>
                      </a:lnTo>
                      <a:lnTo>
                        <a:pt x="80" y="187"/>
                      </a:lnTo>
                      <a:lnTo>
                        <a:pt x="147" y="215"/>
                      </a:lnTo>
                      <a:lnTo>
                        <a:pt x="159" y="207"/>
                      </a:lnTo>
                      <a:lnTo>
                        <a:pt x="161" y="187"/>
                      </a:lnTo>
                      <a:lnTo>
                        <a:pt x="175" y="173"/>
                      </a:lnTo>
                      <a:lnTo>
                        <a:pt x="269" y="112"/>
                      </a:lnTo>
                      <a:lnTo>
                        <a:pt x="284" y="133"/>
                      </a:lnTo>
                      <a:lnTo>
                        <a:pt x="343" y="148"/>
                      </a:lnTo>
                      <a:lnTo>
                        <a:pt x="373" y="107"/>
                      </a:lnTo>
                      <a:lnTo>
                        <a:pt x="387" y="117"/>
                      </a:lnTo>
                      <a:lnTo>
                        <a:pt x="410" y="117"/>
                      </a:lnTo>
                      <a:lnTo>
                        <a:pt x="410" y="105"/>
                      </a:lnTo>
                      <a:lnTo>
                        <a:pt x="438" y="95"/>
                      </a:lnTo>
                      <a:lnTo>
                        <a:pt x="438" y="86"/>
                      </a:lnTo>
                      <a:lnTo>
                        <a:pt x="450" y="73"/>
                      </a:lnTo>
                      <a:lnTo>
                        <a:pt x="458" y="75"/>
                      </a:lnTo>
                      <a:lnTo>
                        <a:pt x="489" y="46"/>
                      </a:lnTo>
                      <a:lnTo>
                        <a:pt x="513" y="52"/>
                      </a:lnTo>
                      <a:lnTo>
                        <a:pt x="537" y="19"/>
                      </a:lnTo>
                      <a:lnTo>
                        <a:pt x="550" y="46"/>
                      </a:lnTo>
                      <a:lnTo>
                        <a:pt x="557" y="44"/>
                      </a:lnTo>
                      <a:lnTo>
                        <a:pt x="596" y="7"/>
                      </a:lnTo>
                      <a:lnTo>
                        <a:pt x="606" y="9"/>
                      </a:lnTo>
                      <a:lnTo>
                        <a:pt x="624" y="0"/>
                      </a:lnTo>
                      <a:lnTo>
                        <a:pt x="656" y="9"/>
                      </a:lnTo>
                      <a:lnTo>
                        <a:pt x="656" y="44"/>
                      </a:lnTo>
                      <a:lnTo>
                        <a:pt x="681" y="47"/>
                      </a:lnTo>
                      <a:lnTo>
                        <a:pt x="672" y="82"/>
                      </a:lnTo>
                      <a:lnTo>
                        <a:pt x="651" y="119"/>
                      </a:lnTo>
                      <a:lnTo>
                        <a:pt x="640" y="151"/>
                      </a:lnTo>
                      <a:lnTo>
                        <a:pt x="651" y="151"/>
                      </a:lnTo>
                      <a:lnTo>
                        <a:pt x="678" y="127"/>
                      </a:lnTo>
                      <a:lnTo>
                        <a:pt x="700" y="176"/>
                      </a:lnTo>
                      <a:lnTo>
                        <a:pt x="717" y="164"/>
                      </a:lnTo>
                      <a:lnTo>
                        <a:pt x="736" y="164"/>
                      </a:lnTo>
                      <a:lnTo>
                        <a:pt x="752" y="213"/>
                      </a:lnTo>
                      <a:lnTo>
                        <a:pt x="736" y="231"/>
                      </a:lnTo>
                      <a:lnTo>
                        <a:pt x="738" y="254"/>
                      </a:lnTo>
                      <a:lnTo>
                        <a:pt x="694" y="308"/>
                      </a:lnTo>
                      <a:lnTo>
                        <a:pt x="696" y="369"/>
                      </a:lnTo>
                      <a:lnTo>
                        <a:pt x="640" y="413"/>
                      </a:lnTo>
                      <a:lnTo>
                        <a:pt x="635" y="449"/>
                      </a:lnTo>
                      <a:lnTo>
                        <a:pt x="603" y="465"/>
                      </a:lnTo>
                      <a:lnTo>
                        <a:pt x="606" y="484"/>
                      </a:lnTo>
                      <a:lnTo>
                        <a:pt x="574" y="493"/>
                      </a:lnTo>
                      <a:lnTo>
                        <a:pt x="550" y="533"/>
                      </a:lnTo>
                      <a:lnTo>
                        <a:pt x="485" y="541"/>
                      </a:lnTo>
                      <a:lnTo>
                        <a:pt x="450" y="517"/>
                      </a:lnTo>
                      <a:lnTo>
                        <a:pt x="417" y="503"/>
                      </a:lnTo>
                      <a:lnTo>
                        <a:pt x="382" y="538"/>
                      </a:lnTo>
                      <a:lnTo>
                        <a:pt x="347" y="541"/>
                      </a:lnTo>
                      <a:lnTo>
                        <a:pt x="311" y="541"/>
                      </a:lnTo>
                      <a:lnTo>
                        <a:pt x="232" y="499"/>
                      </a:lnTo>
                      <a:lnTo>
                        <a:pt x="220" y="460"/>
                      </a:lnTo>
                      <a:lnTo>
                        <a:pt x="237" y="418"/>
                      </a:lnTo>
                      <a:lnTo>
                        <a:pt x="215" y="404"/>
                      </a:lnTo>
                      <a:lnTo>
                        <a:pt x="185" y="404"/>
                      </a:lnTo>
                      <a:lnTo>
                        <a:pt x="179" y="394"/>
                      </a:lnTo>
                      <a:lnTo>
                        <a:pt x="147" y="404"/>
                      </a:lnTo>
                      <a:lnTo>
                        <a:pt x="115" y="381"/>
                      </a:lnTo>
                      <a:lnTo>
                        <a:pt x="127" y="346"/>
                      </a:lnTo>
                      <a:lnTo>
                        <a:pt x="152" y="345"/>
                      </a:lnTo>
                      <a:lnTo>
                        <a:pt x="161" y="337"/>
                      </a:lnTo>
                      <a:lnTo>
                        <a:pt x="171" y="305"/>
                      </a:lnTo>
                      <a:lnTo>
                        <a:pt x="159" y="289"/>
                      </a:lnTo>
                      <a:lnTo>
                        <a:pt x="75" y="272"/>
                      </a:lnTo>
                      <a:lnTo>
                        <a:pt x="62" y="249"/>
                      </a:lnTo>
                      <a:lnTo>
                        <a:pt x="39" y="249"/>
                      </a:lnTo>
                      <a:lnTo>
                        <a:pt x="14" y="249"/>
                      </a:lnTo>
                      <a:lnTo>
                        <a:pt x="0" y="223"/>
                      </a:lnTo>
                      <a:lnTo>
                        <a:pt x="0" y="207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25"/>
                <p:cNvSpPr/>
                <p:nvPr/>
              </p:nvSpPr>
              <p:spPr bwMode="auto">
                <a:xfrm>
                  <a:off x="4523773" y="4668936"/>
                  <a:ext cx="569912" cy="622300"/>
                </a:xfrm>
                <a:custGeom>
                  <a:avLst/>
                  <a:gdLst>
                    <a:gd name="T0" fmla="*/ 446 w 521"/>
                    <a:gd name="T1" fmla="*/ 70 h 582"/>
                    <a:gd name="T2" fmla="*/ 435 w 521"/>
                    <a:gd name="T3" fmla="*/ 21 h 582"/>
                    <a:gd name="T4" fmla="*/ 399 w 521"/>
                    <a:gd name="T5" fmla="*/ 28 h 582"/>
                    <a:gd name="T6" fmla="*/ 371 w 521"/>
                    <a:gd name="T7" fmla="*/ 46 h 582"/>
                    <a:gd name="T8" fmla="*/ 343 w 521"/>
                    <a:gd name="T9" fmla="*/ 26 h 582"/>
                    <a:gd name="T10" fmla="*/ 295 w 521"/>
                    <a:gd name="T11" fmla="*/ 33 h 582"/>
                    <a:gd name="T12" fmla="*/ 141 w 521"/>
                    <a:gd name="T13" fmla="*/ 0 h 582"/>
                    <a:gd name="T14" fmla="*/ 151 w 521"/>
                    <a:gd name="T15" fmla="*/ 39 h 582"/>
                    <a:gd name="T16" fmla="*/ 82 w 521"/>
                    <a:gd name="T17" fmla="*/ 39 h 582"/>
                    <a:gd name="T18" fmla="*/ 25 w 521"/>
                    <a:gd name="T19" fmla="*/ 110 h 582"/>
                    <a:gd name="T20" fmla="*/ 49 w 521"/>
                    <a:gd name="T21" fmla="*/ 277 h 582"/>
                    <a:gd name="T22" fmla="*/ 4 w 521"/>
                    <a:gd name="T23" fmla="*/ 338 h 582"/>
                    <a:gd name="T24" fmla="*/ 63 w 521"/>
                    <a:gd name="T25" fmla="*/ 345 h 582"/>
                    <a:gd name="T26" fmla="*/ 76 w 521"/>
                    <a:gd name="T27" fmla="*/ 451 h 582"/>
                    <a:gd name="T28" fmla="*/ 124 w 521"/>
                    <a:gd name="T29" fmla="*/ 423 h 582"/>
                    <a:gd name="T30" fmla="*/ 144 w 521"/>
                    <a:gd name="T31" fmla="*/ 447 h 582"/>
                    <a:gd name="T32" fmla="*/ 194 w 521"/>
                    <a:gd name="T33" fmla="*/ 414 h 582"/>
                    <a:gd name="T34" fmla="*/ 242 w 521"/>
                    <a:gd name="T35" fmla="*/ 414 h 582"/>
                    <a:gd name="T36" fmla="*/ 267 w 521"/>
                    <a:gd name="T37" fmla="*/ 452 h 582"/>
                    <a:gd name="T38" fmla="*/ 237 w 521"/>
                    <a:gd name="T39" fmla="*/ 524 h 582"/>
                    <a:gd name="T40" fmla="*/ 237 w 521"/>
                    <a:gd name="T41" fmla="*/ 555 h 582"/>
                    <a:gd name="T42" fmla="*/ 288 w 521"/>
                    <a:gd name="T43" fmla="*/ 581 h 582"/>
                    <a:gd name="T44" fmla="*/ 323 w 521"/>
                    <a:gd name="T45" fmla="*/ 568 h 582"/>
                    <a:gd name="T46" fmla="*/ 343 w 521"/>
                    <a:gd name="T47" fmla="*/ 524 h 582"/>
                    <a:gd name="T48" fmla="*/ 378 w 521"/>
                    <a:gd name="T49" fmla="*/ 517 h 582"/>
                    <a:gd name="T50" fmla="*/ 426 w 521"/>
                    <a:gd name="T51" fmla="*/ 522 h 582"/>
                    <a:gd name="T52" fmla="*/ 419 w 521"/>
                    <a:gd name="T53" fmla="*/ 493 h 582"/>
                    <a:gd name="T54" fmla="*/ 492 w 521"/>
                    <a:gd name="T55" fmla="*/ 482 h 582"/>
                    <a:gd name="T56" fmla="*/ 509 w 521"/>
                    <a:gd name="T57" fmla="*/ 447 h 582"/>
                    <a:gd name="T58" fmla="*/ 517 w 521"/>
                    <a:gd name="T59" fmla="*/ 350 h 582"/>
                    <a:gd name="T60" fmla="*/ 485 w 521"/>
                    <a:gd name="T61" fmla="*/ 303 h 582"/>
                    <a:gd name="T62" fmla="*/ 476 w 521"/>
                    <a:gd name="T63" fmla="*/ 264 h 582"/>
                    <a:gd name="T64" fmla="*/ 458 w 521"/>
                    <a:gd name="T65" fmla="*/ 260 h 582"/>
                    <a:gd name="T66" fmla="*/ 485 w 521"/>
                    <a:gd name="T67" fmla="*/ 190 h 582"/>
                    <a:gd name="T68" fmla="*/ 497 w 521"/>
                    <a:gd name="T69" fmla="*/ 133 h 5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21" h="582">
                      <a:moveTo>
                        <a:pt x="468" y="75"/>
                      </a:moveTo>
                      <a:lnTo>
                        <a:pt x="446" y="70"/>
                      </a:lnTo>
                      <a:lnTo>
                        <a:pt x="435" y="55"/>
                      </a:lnTo>
                      <a:lnTo>
                        <a:pt x="435" y="21"/>
                      </a:lnTo>
                      <a:lnTo>
                        <a:pt x="423" y="4"/>
                      </a:lnTo>
                      <a:lnTo>
                        <a:pt x="399" y="28"/>
                      </a:lnTo>
                      <a:lnTo>
                        <a:pt x="387" y="46"/>
                      </a:lnTo>
                      <a:lnTo>
                        <a:pt x="371" y="46"/>
                      </a:lnTo>
                      <a:lnTo>
                        <a:pt x="366" y="19"/>
                      </a:lnTo>
                      <a:lnTo>
                        <a:pt x="343" y="26"/>
                      </a:lnTo>
                      <a:lnTo>
                        <a:pt x="313" y="46"/>
                      </a:lnTo>
                      <a:lnTo>
                        <a:pt x="295" y="33"/>
                      </a:lnTo>
                      <a:lnTo>
                        <a:pt x="254" y="7"/>
                      </a:lnTo>
                      <a:lnTo>
                        <a:pt x="141" y="0"/>
                      </a:lnTo>
                      <a:lnTo>
                        <a:pt x="129" y="12"/>
                      </a:lnTo>
                      <a:lnTo>
                        <a:pt x="151" y="39"/>
                      </a:lnTo>
                      <a:lnTo>
                        <a:pt x="124" y="55"/>
                      </a:lnTo>
                      <a:lnTo>
                        <a:pt x="82" y="39"/>
                      </a:lnTo>
                      <a:lnTo>
                        <a:pt x="39" y="75"/>
                      </a:lnTo>
                      <a:lnTo>
                        <a:pt x="25" y="110"/>
                      </a:lnTo>
                      <a:lnTo>
                        <a:pt x="27" y="190"/>
                      </a:lnTo>
                      <a:lnTo>
                        <a:pt x="49" y="277"/>
                      </a:lnTo>
                      <a:lnTo>
                        <a:pt x="0" y="331"/>
                      </a:lnTo>
                      <a:lnTo>
                        <a:pt x="4" y="338"/>
                      </a:lnTo>
                      <a:lnTo>
                        <a:pt x="49" y="326"/>
                      </a:lnTo>
                      <a:lnTo>
                        <a:pt x="63" y="345"/>
                      </a:lnTo>
                      <a:lnTo>
                        <a:pt x="50" y="406"/>
                      </a:lnTo>
                      <a:lnTo>
                        <a:pt x="76" y="451"/>
                      </a:lnTo>
                      <a:lnTo>
                        <a:pt x="100" y="457"/>
                      </a:lnTo>
                      <a:lnTo>
                        <a:pt x="124" y="423"/>
                      </a:lnTo>
                      <a:lnTo>
                        <a:pt x="136" y="451"/>
                      </a:lnTo>
                      <a:lnTo>
                        <a:pt x="144" y="447"/>
                      </a:lnTo>
                      <a:lnTo>
                        <a:pt x="183" y="411"/>
                      </a:lnTo>
                      <a:lnTo>
                        <a:pt x="194" y="414"/>
                      </a:lnTo>
                      <a:lnTo>
                        <a:pt x="212" y="404"/>
                      </a:lnTo>
                      <a:lnTo>
                        <a:pt x="242" y="414"/>
                      </a:lnTo>
                      <a:lnTo>
                        <a:pt x="242" y="447"/>
                      </a:lnTo>
                      <a:lnTo>
                        <a:pt x="267" y="452"/>
                      </a:lnTo>
                      <a:lnTo>
                        <a:pt x="259" y="487"/>
                      </a:lnTo>
                      <a:lnTo>
                        <a:pt x="237" y="524"/>
                      </a:lnTo>
                      <a:lnTo>
                        <a:pt x="226" y="555"/>
                      </a:lnTo>
                      <a:lnTo>
                        <a:pt x="237" y="555"/>
                      </a:lnTo>
                      <a:lnTo>
                        <a:pt x="265" y="531"/>
                      </a:lnTo>
                      <a:lnTo>
                        <a:pt x="288" y="581"/>
                      </a:lnTo>
                      <a:lnTo>
                        <a:pt x="303" y="568"/>
                      </a:lnTo>
                      <a:lnTo>
                        <a:pt x="323" y="568"/>
                      </a:lnTo>
                      <a:lnTo>
                        <a:pt x="343" y="553"/>
                      </a:lnTo>
                      <a:lnTo>
                        <a:pt x="343" y="524"/>
                      </a:lnTo>
                      <a:lnTo>
                        <a:pt x="353" y="514"/>
                      </a:lnTo>
                      <a:lnTo>
                        <a:pt x="378" y="517"/>
                      </a:lnTo>
                      <a:lnTo>
                        <a:pt x="419" y="536"/>
                      </a:lnTo>
                      <a:lnTo>
                        <a:pt x="426" y="522"/>
                      </a:lnTo>
                      <a:lnTo>
                        <a:pt x="416" y="505"/>
                      </a:lnTo>
                      <a:lnTo>
                        <a:pt x="419" y="493"/>
                      </a:lnTo>
                      <a:lnTo>
                        <a:pt x="446" y="470"/>
                      </a:lnTo>
                      <a:lnTo>
                        <a:pt x="492" y="482"/>
                      </a:lnTo>
                      <a:lnTo>
                        <a:pt x="520" y="465"/>
                      </a:lnTo>
                      <a:lnTo>
                        <a:pt x="509" y="447"/>
                      </a:lnTo>
                      <a:lnTo>
                        <a:pt x="520" y="409"/>
                      </a:lnTo>
                      <a:lnTo>
                        <a:pt x="517" y="350"/>
                      </a:lnTo>
                      <a:lnTo>
                        <a:pt x="499" y="343"/>
                      </a:lnTo>
                      <a:lnTo>
                        <a:pt x="485" y="303"/>
                      </a:lnTo>
                      <a:lnTo>
                        <a:pt x="485" y="268"/>
                      </a:lnTo>
                      <a:lnTo>
                        <a:pt x="476" y="264"/>
                      </a:lnTo>
                      <a:lnTo>
                        <a:pt x="465" y="268"/>
                      </a:lnTo>
                      <a:lnTo>
                        <a:pt x="458" y="260"/>
                      </a:lnTo>
                      <a:lnTo>
                        <a:pt x="463" y="208"/>
                      </a:lnTo>
                      <a:lnTo>
                        <a:pt x="485" y="190"/>
                      </a:lnTo>
                      <a:lnTo>
                        <a:pt x="499" y="160"/>
                      </a:lnTo>
                      <a:lnTo>
                        <a:pt x="497" y="133"/>
                      </a:lnTo>
                      <a:lnTo>
                        <a:pt x="468" y="75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26"/>
                <p:cNvSpPr/>
                <p:nvPr/>
              </p:nvSpPr>
              <p:spPr bwMode="auto">
                <a:xfrm>
                  <a:off x="4457098" y="4300636"/>
                  <a:ext cx="801687" cy="490538"/>
                </a:xfrm>
                <a:custGeom>
                  <a:avLst/>
                  <a:gdLst>
                    <a:gd name="T0" fmla="*/ 99 w 733"/>
                    <a:gd name="T1" fmla="*/ 420 h 456"/>
                    <a:gd name="T2" fmla="*/ 184 w 733"/>
                    <a:gd name="T3" fmla="*/ 400 h 456"/>
                    <a:gd name="T4" fmla="*/ 189 w 733"/>
                    <a:gd name="T5" fmla="*/ 356 h 456"/>
                    <a:gd name="T6" fmla="*/ 315 w 733"/>
                    <a:gd name="T7" fmla="*/ 351 h 456"/>
                    <a:gd name="T8" fmla="*/ 375 w 733"/>
                    <a:gd name="T9" fmla="*/ 391 h 456"/>
                    <a:gd name="T10" fmla="*/ 427 w 733"/>
                    <a:gd name="T11" fmla="*/ 363 h 456"/>
                    <a:gd name="T12" fmla="*/ 448 w 733"/>
                    <a:gd name="T13" fmla="*/ 391 h 456"/>
                    <a:gd name="T14" fmla="*/ 486 w 733"/>
                    <a:gd name="T15" fmla="*/ 349 h 456"/>
                    <a:gd name="T16" fmla="*/ 498 w 733"/>
                    <a:gd name="T17" fmla="*/ 400 h 456"/>
                    <a:gd name="T18" fmla="*/ 530 w 733"/>
                    <a:gd name="T19" fmla="*/ 420 h 456"/>
                    <a:gd name="T20" fmla="*/ 591 w 733"/>
                    <a:gd name="T21" fmla="*/ 384 h 456"/>
                    <a:gd name="T22" fmla="*/ 692 w 733"/>
                    <a:gd name="T23" fmla="*/ 322 h 456"/>
                    <a:gd name="T24" fmla="*/ 684 w 733"/>
                    <a:gd name="T25" fmla="*/ 222 h 456"/>
                    <a:gd name="T26" fmla="*/ 693 w 733"/>
                    <a:gd name="T27" fmla="*/ 187 h 456"/>
                    <a:gd name="T28" fmla="*/ 628 w 733"/>
                    <a:gd name="T29" fmla="*/ 153 h 456"/>
                    <a:gd name="T30" fmla="*/ 582 w 733"/>
                    <a:gd name="T31" fmla="*/ 153 h 456"/>
                    <a:gd name="T32" fmla="*/ 513 w 733"/>
                    <a:gd name="T33" fmla="*/ 128 h 456"/>
                    <a:gd name="T34" fmla="*/ 476 w 733"/>
                    <a:gd name="T35" fmla="*/ 91 h 456"/>
                    <a:gd name="T36" fmla="*/ 439 w 733"/>
                    <a:gd name="T37" fmla="*/ 85 h 456"/>
                    <a:gd name="T38" fmla="*/ 358 w 733"/>
                    <a:gd name="T39" fmla="*/ 85 h 456"/>
                    <a:gd name="T40" fmla="*/ 210 w 733"/>
                    <a:gd name="T41" fmla="*/ 0 h 456"/>
                    <a:gd name="T42" fmla="*/ 180 w 733"/>
                    <a:gd name="T43" fmla="*/ 10 h 456"/>
                    <a:gd name="T44" fmla="*/ 87 w 733"/>
                    <a:gd name="T45" fmla="*/ 10 h 456"/>
                    <a:gd name="T46" fmla="*/ 99 w 733"/>
                    <a:gd name="T47" fmla="*/ 42 h 456"/>
                    <a:gd name="T48" fmla="*/ 142 w 733"/>
                    <a:gd name="T49" fmla="*/ 52 h 456"/>
                    <a:gd name="T50" fmla="*/ 94 w 733"/>
                    <a:gd name="T51" fmla="*/ 85 h 456"/>
                    <a:gd name="T52" fmla="*/ 94 w 733"/>
                    <a:gd name="T53" fmla="*/ 123 h 456"/>
                    <a:gd name="T54" fmla="*/ 122 w 733"/>
                    <a:gd name="T55" fmla="*/ 164 h 456"/>
                    <a:gd name="T56" fmla="*/ 154 w 733"/>
                    <a:gd name="T57" fmla="*/ 249 h 456"/>
                    <a:gd name="T58" fmla="*/ 133 w 733"/>
                    <a:gd name="T59" fmla="*/ 264 h 456"/>
                    <a:gd name="T60" fmla="*/ 19 w 733"/>
                    <a:gd name="T61" fmla="*/ 308 h 456"/>
                    <a:gd name="T62" fmla="*/ 14 w 733"/>
                    <a:gd name="T63" fmla="*/ 346 h 456"/>
                    <a:gd name="T64" fmla="*/ 36 w 733"/>
                    <a:gd name="T65" fmla="*/ 393 h 4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33" h="456">
                      <a:moveTo>
                        <a:pt x="85" y="455"/>
                      </a:moveTo>
                      <a:lnTo>
                        <a:pt x="99" y="420"/>
                      </a:lnTo>
                      <a:lnTo>
                        <a:pt x="144" y="384"/>
                      </a:lnTo>
                      <a:lnTo>
                        <a:pt x="184" y="400"/>
                      </a:lnTo>
                      <a:lnTo>
                        <a:pt x="212" y="384"/>
                      </a:lnTo>
                      <a:lnTo>
                        <a:pt x="189" y="356"/>
                      </a:lnTo>
                      <a:lnTo>
                        <a:pt x="202" y="344"/>
                      </a:lnTo>
                      <a:lnTo>
                        <a:pt x="315" y="351"/>
                      </a:lnTo>
                      <a:lnTo>
                        <a:pt x="356" y="378"/>
                      </a:lnTo>
                      <a:lnTo>
                        <a:pt x="375" y="391"/>
                      </a:lnTo>
                      <a:lnTo>
                        <a:pt x="405" y="370"/>
                      </a:lnTo>
                      <a:lnTo>
                        <a:pt x="427" y="363"/>
                      </a:lnTo>
                      <a:lnTo>
                        <a:pt x="432" y="391"/>
                      </a:lnTo>
                      <a:lnTo>
                        <a:pt x="448" y="391"/>
                      </a:lnTo>
                      <a:lnTo>
                        <a:pt x="462" y="373"/>
                      </a:lnTo>
                      <a:lnTo>
                        <a:pt x="486" y="349"/>
                      </a:lnTo>
                      <a:lnTo>
                        <a:pt x="498" y="366"/>
                      </a:lnTo>
                      <a:lnTo>
                        <a:pt x="498" y="400"/>
                      </a:lnTo>
                      <a:lnTo>
                        <a:pt x="508" y="416"/>
                      </a:lnTo>
                      <a:lnTo>
                        <a:pt x="530" y="420"/>
                      </a:lnTo>
                      <a:lnTo>
                        <a:pt x="554" y="396"/>
                      </a:lnTo>
                      <a:lnTo>
                        <a:pt x="591" y="384"/>
                      </a:lnTo>
                      <a:lnTo>
                        <a:pt x="661" y="320"/>
                      </a:lnTo>
                      <a:lnTo>
                        <a:pt x="692" y="322"/>
                      </a:lnTo>
                      <a:lnTo>
                        <a:pt x="732" y="310"/>
                      </a:lnTo>
                      <a:lnTo>
                        <a:pt x="684" y="222"/>
                      </a:lnTo>
                      <a:lnTo>
                        <a:pt x="699" y="195"/>
                      </a:lnTo>
                      <a:lnTo>
                        <a:pt x="693" y="187"/>
                      </a:lnTo>
                      <a:lnTo>
                        <a:pt x="670" y="178"/>
                      </a:lnTo>
                      <a:lnTo>
                        <a:pt x="628" y="153"/>
                      </a:lnTo>
                      <a:lnTo>
                        <a:pt x="608" y="141"/>
                      </a:lnTo>
                      <a:lnTo>
                        <a:pt x="582" y="153"/>
                      </a:lnTo>
                      <a:lnTo>
                        <a:pt x="552" y="128"/>
                      </a:lnTo>
                      <a:lnTo>
                        <a:pt x="513" y="128"/>
                      </a:lnTo>
                      <a:lnTo>
                        <a:pt x="483" y="114"/>
                      </a:lnTo>
                      <a:lnTo>
                        <a:pt x="476" y="91"/>
                      </a:lnTo>
                      <a:lnTo>
                        <a:pt x="462" y="73"/>
                      </a:lnTo>
                      <a:lnTo>
                        <a:pt x="439" y="85"/>
                      </a:lnTo>
                      <a:lnTo>
                        <a:pt x="420" y="78"/>
                      </a:lnTo>
                      <a:lnTo>
                        <a:pt x="358" y="85"/>
                      </a:lnTo>
                      <a:lnTo>
                        <a:pt x="292" y="70"/>
                      </a:lnTo>
                      <a:lnTo>
                        <a:pt x="210" y="0"/>
                      </a:lnTo>
                      <a:lnTo>
                        <a:pt x="188" y="16"/>
                      </a:lnTo>
                      <a:lnTo>
                        <a:pt x="180" y="10"/>
                      </a:lnTo>
                      <a:lnTo>
                        <a:pt x="162" y="10"/>
                      </a:lnTo>
                      <a:lnTo>
                        <a:pt x="87" y="10"/>
                      </a:lnTo>
                      <a:lnTo>
                        <a:pt x="78" y="20"/>
                      </a:lnTo>
                      <a:lnTo>
                        <a:pt x="99" y="42"/>
                      </a:lnTo>
                      <a:lnTo>
                        <a:pt x="122" y="46"/>
                      </a:lnTo>
                      <a:lnTo>
                        <a:pt x="142" y="52"/>
                      </a:lnTo>
                      <a:lnTo>
                        <a:pt x="133" y="68"/>
                      </a:lnTo>
                      <a:lnTo>
                        <a:pt x="94" y="85"/>
                      </a:lnTo>
                      <a:lnTo>
                        <a:pt x="87" y="114"/>
                      </a:lnTo>
                      <a:lnTo>
                        <a:pt x="94" y="123"/>
                      </a:lnTo>
                      <a:lnTo>
                        <a:pt x="99" y="160"/>
                      </a:lnTo>
                      <a:lnTo>
                        <a:pt x="122" y="164"/>
                      </a:lnTo>
                      <a:lnTo>
                        <a:pt x="144" y="192"/>
                      </a:lnTo>
                      <a:lnTo>
                        <a:pt x="154" y="249"/>
                      </a:lnTo>
                      <a:lnTo>
                        <a:pt x="147" y="267"/>
                      </a:lnTo>
                      <a:lnTo>
                        <a:pt x="133" y="264"/>
                      </a:lnTo>
                      <a:lnTo>
                        <a:pt x="90" y="295"/>
                      </a:lnTo>
                      <a:lnTo>
                        <a:pt x="19" y="308"/>
                      </a:lnTo>
                      <a:lnTo>
                        <a:pt x="0" y="327"/>
                      </a:lnTo>
                      <a:lnTo>
                        <a:pt x="14" y="346"/>
                      </a:lnTo>
                      <a:lnTo>
                        <a:pt x="16" y="388"/>
                      </a:lnTo>
                      <a:lnTo>
                        <a:pt x="36" y="393"/>
                      </a:lnTo>
                      <a:lnTo>
                        <a:pt x="85" y="455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27"/>
                <p:cNvSpPr/>
                <p:nvPr/>
              </p:nvSpPr>
              <p:spPr bwMode="auto">
                <a:xfrm>
                  <a:off x="4565048" y="5851624"/>
                  <a:ext cx="258762" cy="231775"/>
                </a:xfrm>
                <a:custGeom>
                  <a:avLst/>
                  <a:gdLst>
                    <a:gd name="T0" fmla="*/ 237 w 238"/>
                    <a:gd name="T1" fmla="*/ 36 h 215"/>
                    <a:gd name="T2" fmla="*/ 192 w 238"/>
                    <a:gd name="T3" fmla="*/ 110 h 215"/>
                    <a:gd name="T4" fmla="*/ 192 w 238"/>
                    <a:gd name="T5" fmla="*/ 144 h 215"/>
                    <a:gd name="T6" fmla="*/ 105 w 238"/>
                    <a:gd name="T7" fmla="*/ 214 h 215"/>
                    <a:gd name="T8" fmla="*/ 18 w 238"/>
                    <a:gd name="T9" fmla="*/ 182 h 215"/>
                    <a:gd name="T10" fmla="*/ 0 w 238"/>
                    <a:gd name="T11" fmla="*/ 120 h 215"/>
                    <a:gd name="T12" fmla="*/ 4 w 238"/>
                    <a:gd name="T13" fmla="*/ 90 h 215"/>
                    <a:gd name="T14" fmla="*/ 54 w 238"/>
                    <a:gd name="T15" fmla="*/ 43 h 215"/>
                    <a:gd name="T16" fmla="*/ 69 w 238"/>
                    <a:gd name="T17" fmla="*/ 28 h 215"/>
                    <a:gd name="T18" fmla="*/ 150 w 238"/>
                    <a:gd name="T19" fmla="*/ 16 h 215"/>
                    <a:gd name="T20" fmla="*/ 186 w 238"/>
                    <a:gd name="T21" fmla="*/ 12 h 215"/>
                    <a:gd name="T22" fmla="*/ 198 w 238"/>
                    <a:gd name="T23" fmla="*/ 0 h 215"/>
                    <a:gd name="T24" fmla="*/ 224 w 238"/>
                    <a:gd name="T25" fmla="*/ 4 h 215"/>
                    <a:gd name="T26" fmla="*/ 237 w 238"/>
                    <a:gd name="T27" fmla="*/ 36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38" h="215">
                      <a:moveTo>
                        <a:pt x="237" y="36"/>
                      </a:moveTo>
                      <a:lnTo>
                        <a:pt x="192" y="110"/>
                      </a:lnTo>
                      <a:lnTo>
                        <a:pt x="192" y="144"/>
                      </a:lnTo>
                      <a:lnTo>
                        <a:pt x="105" y="214"/>
                      </a:lnTo>
                      <a:lnTo>
                        <a:pt x="18" y="182"/>
                      </a:lnTo>
                      <a:lnTo>
                        <a:pt x="0" y="120"/>
                      </a:lnTo>
                      <a:lnTo>
                        <a:pt x="4" y="90"/>
                      </a:lnTo>
                      <a:lnTo>
                        <a:pt x="54" y="43"/>
                      </a:lnTo>
                      <a:lnTo>
                        <a:pt x="69" y="28"/>
                      </a:lnTo>
                      <a:lnTo>
                        <a:pt x="150" y="16"/>
                      </a:lnTo>
                      <a:lnTo>
                        <a:pt x="186" y="12"/>
                      </a:lnTo>
                      <a:lnTo>
                        <a:pt x="198" y="0"/>
                      </a:lnTo>
                      <a:lnTo>
                        <a:pt x="224" y="4"/>
                      </a:lnTo>
                      <a:lnTo>
                        <a:pt x="237" y="36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" name="Oval 28"/>
                <p:cNvSpPr>
                  <a:spLocks noChangeArrowheads="1"/>
                </p:cNvSpPr>
                <p:nvPr/>
              </p:nvSpPr>
              <p:spPr bwMode="auto">
                <a:xfrm>
                  <a:off x="5484210" y="4368899"/>
                  <a:ext cx="66675" cy="65087"/>
                </a:xfrm>
                <a:prstGeom prst="ellipse">
                  <a:avLst/>
                </a:prstGeom>
                <a:grpFill/>
                <a:ln w="9525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52121" tIns="26060" rIns="52121" bIns="26060"/>
                <a:lstStyle/>
                <a:p>
                  <a:endParaRPr lang="zh-CN" altLang="zh-CN"/>
                </a:p>
              </p:txBody>
            </p:sp>
            <p:sp>
              <p:nvSpPr>
                <p:cNvPr id="131" name="Freeform 29"/>
                <p:cNvSpPr/>
                <p:nvPr/>
              </p:nvSpPr>
              <p:spPr bwMode="auto">
                <a:xfrm>
                  <a:off x="3017235" y="3225899"/>
                  <a:ext cx="1417638" cy="1185862"/>
                </a:xfrm>
                <a:custGeom>
                  <a:avLst/>
                  <a:gdLst>
                    <a:gd name="T0" fmla="*/ 0 w 1299"/>
                    <a:gd name="T1" fmla="*/ 207 h 1107"/>
                    <a:gd name="T2" fmla="*/ 49 w 1299"/>
                    <a:gd name="T3" fmla="*/ 157 h 1107"/>
                    <a:gd name="T4" fmla="*/ 200 w 1299"/>
                    <a:gd name="T5" fmla="*/ 71 h 1107"/>
                    <a:gd name="T6" fmla="*/ 237 w 1299"/>
                    <a:gd name="T7" fmla="*/ 19 h 1107"/>
                    <a:gd name="T8" fmla="*/ 269 w 1299"/>
                    <a:gd name="T9" fmla="*/ 2 h 1107"/>
                    <a:gd name="T10" fmla="*/ 327 w 1299"/>
                    <a:gd name="T11" fmla="*/ 39 h 1107"/>
                    <a:gd name="T12" fmla="*/ 332 w 1299"/>
                    <a:gd name="T13" fmla="*/ 149 h 1107"/>
                    <a:gd name="T14" fmla="*/ 412 w 1299"/>
                    <a:gd name="T15" fmla="*/ 244 h 1107"/>
                    <a:gd name="T16" fmla="*/ 542 w 1299"/>
                    <a:gd name="T17" fmla="*/ 212 h 1107"/>
                    <a:gd name="T18" fmla="*/ 577 w 1299"/>
                    <a:gd name="T19" fmla="*/ 239 h 1107"/>
                    <a:gd name="T20" fmla="*/ 519 w 1299"/>
                    <a:gd name="T21" fmla="*/ 299 h 1107"/>
                    <a:gd name="T22" fmla="*/ 580 w 1299"/>
                    <a:gd name="T23" fmla="*/ 362 h 1107"/>
                    <a:gd name="T24" fmla="*/ 609 w 1299"/>
                    <a:gd name="T25" fmla="*/ 371 h 1107"/>
                    <a:gd name="T26" fmla="*/ 639 w 1299"/>
                    <a:gd name="T27" fmla="*/ 417 h 1107"/>
                    <a:gd name="T28" fmla="*/ 756 w 1299"/>
                    <a:gd name="T29" fmla="*/ 419 h 1107"/>
                    <a:gd name="T30" fmla="*/ 868 w 1299"/>
                    <a:gd name="T31" fmla="*/ 374 h 1107"/>
                    <a:gd name="T32" fmla="*/ 879 w 1299"/>
                    <a:gd name="T33" fmla="*/ 446 h 1107"/>
                    <a:gd name="T34" fmla="*/ 849 w 1299"/>
                    <a:gd name="T35" fmla="*/ 485 h 1107"/>
                    <a:gd name="T36" fmla="*/ 840 w 1299"/>
                    <a:gd name="T37" fmla="*/ 543 h 1107"/>
                    <a:gd name="T38" fmla="*/ 923 w 1299"/>
                    <a:gd name="T39" fmla="*/ 576 h 1107"/>
                    <a:gd name="T40" fmla="*/ 1005 w 1299"/>
                    <a:gd name="T41" fmla="*/ 719 h 1107"/>
                    <a:gd name="T42" fmla="*/ 1041 w 1299"/>
                    <a:gd name="T43" fmla="*/ 777 h 1107"/>
                    <a:gd name="T44" fmla="*/ 1083 w 1299"/>
                    <a:gd name="T45" fmla="*/ 806 h 1107"/>
                    <a:gd name="T46" fmla="*/ 1096 w 1299"/>
                    <a:gd name="T47" fmla="*/ 772 h 1107"/>
                    <a:gd name="T48" fmla="*/ 1138 w 1299"/>
                    <a:gd name="T49" fmla="*/ 724 h 1107"/>
                    <a:gd name="T50" fmla="*/ 1096 w 1299"/>
                    <a:gd name="T51" fmla="*/ 689 h 1107"/>
                    <a:gd name="T52" fmla="*/ 1120 w 1299"/>
                    <a:gd name="T53" fmla="*/ 600 h 1107"/>
                    <a:gd name="T54" fmla="*/ 1162 w 1299"/>
                    <a:gd name="T55" fmla="*/ 609 h 1107"/>
                    <a:gd name="T56" fmla="*/ 1247 w 1299"/>
                    <a:gd name="T57" fmla="*/ 662 h 1107"/>
                    <a:gd name="T58" fmla="*/ 1298 w 1299"/>
                    <a:gd name="T59" fmla="*/ 714 h 1107"/>
                    <a:gd name="T60" fmla="*/ 1288 w 1299"/>
                    <a:gd name="T61" fmla="*/ 784 h 1107"/>
                    <a:gd name="T62" fmla="*/ 1223 w 1299"/>
                    <a:gd name="T63" fmla="*/ 806 h 1107"/>
                    <a:gd name="T64" fmla="*/ 1214 w 1299"/>
                    <a:gd name="T65" fmla="*/ 824 h 1107"/>
                    <a:gd name="T66" fmla="*/ 1167 w 1299"/>
                    <a:gd name="T67" fmla="*/ 843 h 1107"/>
                    <a:gd name="T68" fmla="*/ 1113 w 1299"/>
                    <a:gd name="T69" fmla="*/ 830 h 1107"/>
                    <a:gd name="T70" fmla="*/ 1113 w 1299"/>
                    <a:gd name="T71" fmla="*/ 855 h 1107"/>
                    <a:gd name="T72" fmla="*/ 1091 w 1299"/>
                    <a:gd name="T73" fmla="*/ 892 h 1107"/>
                    <a:gd name="T74" fmla="*/ 1101 w 1299"/>
                    <a:gd name="T75" fmla="*/ 962 h 1107"/>
                    <a:gd name="T76" fmla="*/ 1106 w 1299"/>
                    <a:gd name="T77" fmla="*/ 996 h 1107"/>
                    <a:gd name="T78" fmla="*/ 1046 w 1299"/>
                    <a:gd name="T79" fmla="*/ 1008 h 1107"/>
                    <a:gd name="T80" fmla="*/ 1053 w 1299"/>
                    <a:gd name="T81" fmla="*/ 1070 h 1107"/>
                    <a:gd name="T82" fmla="*/ 1020 w 1299"/>
                    <a:gd name="T83" fmla="*/ 1095 h 1107"/>
                    <a:gd name="T84" fmla="*/ 948 w 1299"/>
                    <a:gd name="T85" fmla="*/ 1101 h 1107"/>
                    <a:gd name="T86" fmla="*/ 917 w 1299"/>
                    <a:gd name="T87" fmla="*/ 1046 h 1107"/>
                    <a:gd name="T88" fmla="*/ 881 w 1299"/>
                    <a:gd name="T89" fmla="*/ 1046 h 1107"/>
                    <a:gd name="T90" fmla="*/ 812 w 1299"/>
                    <a:gd name="T91" fmla="*/ 987 h 1107"/>
                    <a:gd name="T92" fmla="*/ 798 w 1299"/>
                    <a:gd name="T93" fmla="*/ 934 h 1107"/>
                    <a:gd name="T94" fmla="*/ 723 w 1299"/>
                    <a:gd name="T95" fmla="*/ 962 h 1107"/>
                    <a:gd name="T96" fmla="*/ 704 w 1299"/>
                    <a:gd name="T97" fmla="*/ 992 h 1107"/>
                    <a:gd name="T98" fmla="*/ 626 w 1299"/>
                    <a:gd name="T99" fmla="*/ 948 h 1107"/>
                    <a:gd name="T100" fmla="*/ 623 w 1299"/>
                    <a:gd name="T101" fmla="*/ 904 h 1107"/>
                    <a:gd name="T102" fmla="*/ 674 w 1299"/>
                    <a:gd name="T103" fmla="*/ 934 h 1107"/>
                    <a:gd name="T104" fmla="*/ 695 w 1299"/>
                    <a:gd name="T105" fmla="*/ 873 h 1107"/>
                    <a:gd name="T106" fmla="*/ 741 w 1299"/>
                    <a:gd name="T107" fmla="*/ 830 h 1107"/>
                    <a:gd name="T108" fmla="*/ 779 w 1299"/>
                    <a:gd name="T109" fmla="*/ 770 h 1107"/>
                    <a:gd name="T110" fmla="*/ 761 w 1299"/>
                    <a:gd name="T111" fmla="*/ 675 h 1107"/>
                    <a:gd name="T112" fmla="*/ 690 w 1299"/>
                    <a:gd name="T113" fmla="*/ 543 h 1107"/>
                    <a:gd name="T114" fmla="*/ 614 w 1299"/>
                    <a:gd name="T115" fmla="*/ 514 h 1107"/>
                    <a:gd name="T116" fmla="*/ 531 w 1299"/>
                    <a:gd name="T117" fmla="*/ 419 h 1107"/>
                    <a:gd name="T118" fmla="*/ 397 w 1299"/>
                    <a:gd name="T119" fmla="*/ 382 h 1107"/>
                    <a:gd name="T120" fmla="*/ 292 w 1299"/>
                    <a:gd name="T121" fmla="*/ 394 h 1107"/>
                    <a:gd name="T122" fmla="*/ 209 w 1299"/>
                    <a:gd name="T123" fmla="*/ 427 h 1107"/>
                    <a:gd name="T124" fmla="*/ 125 w 1299"/>
                    <a:gd name="T125" fmla="*/ 376 h 1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1299" h="1107">
                      <a:moveTo>
                        <a:pt x="11" y="350"/>
                      </a:moveTo>
                      <a:lnTo>
                        <a:pt x="0" y="207"/>
                      </a:lnTo>
                      <a:lnTo>
                        <a:pt x="7" y="177"/>
                      </a:lnTo>
                      <a:lnTo>
                        <a:pt x="49" y="157"/>
                      </a:lnTo>
                      <a:lnTo>
                        <a:pt x="107" y="109"/>
                      </a:lnTo>
                      <a:lnTo>
                        <a:pt x="200" y="71"/>
                      </a:lnTo>
                      <a:lnTo>
                        <a:pt x="237" y="55"/>
                      </a:lnTo>
                      <a:lnTo>
                        <a:pt x="237" y="19"/>
                      </a:lnTo>
                      <a:lnTo>
                        <a:pt x="254" y="0"/>
                      </a:lnTo>
                      <a:lnTo>
                        <a:pt x="269" y="2"/>
                      </a:lnTo>
                      <a:lnTo>
                        <a:pt x="329" y="11"/>
                      </a:lnTo>
                      <a:lnTo>
                        <a:pt x="327" y="39"/>
                      </a:lnTo>
                      <a:lnTo>
                        <a:pt x="339" y="82"/>
                      </a:lnTo>
                      <a:lnTo>
                        <a:pt x="332" y="149"/>
                      </a:lnTo>
                      <a:lnTo>
                        <a:pt x="383" y="226"/>
                      </a:lnTo>
                      <a:lnTo>
                        <a:pt x="412" y="244"/>
                      </a:lnTo>
                      <a:lnTo>
                        <a:pt x="454" y="212"/>
                      </a:lnTo>
                      <a:lnTo>
                        <a:pt x="542" y="212"/>
                      </a:lnTo>
                      <a:lnTo>
                        <a:pt x="563" y="219"/>
                      </a:lnTo>
                      <a:lnTo>
                        <a:pt x="577" y="239"/>
                      </a:lnTo>
                      <a:lnTo>
                        <a:pt x="567" y="261"/>
                      </a:lnTo>
                      <a:lnTo>
                        <a:pt x="519" y="299"/>
                      </a:lnTo>
                      <a:lnTo>
                        <a:pt x="524" y="320"/>
                      </a:lnTo>
                      <a:lnTo>
                        <a:pt x="580" y="362"/>
                      </a:lnTo>
                      <a:lnTo>
                        <a:pt x="602" y="362"/>
                      </a:lnTo>
                      <a:lnTo>
                        <a:pt x="609" y="371"/>
                      </a:lnTo>
                      <a:lnTo>
                        <a:pt x="604" y="389"/>
                      </a:lnTo>
                      <a:lnTo>
                        <a:pt x="639" y="417"/>
                      </a:lnTo>
                      <a:lnTo>
                        <a:pt x="722" y="429"/>
                      </a:lnTo>
                      <a:lnTo>
                        <a:pt x="756" y="419"/>
                      </a:lnTo>
                      <a:lnTo>
                        <a:pt x="807" y="369"/>
                      </a:lnTo>
                      <a:lnTo>
                        <a:pt x="868" y="374"/>
                      </a:lnTo>
                      <a:lnTo>
                        <a:pt x="893" y="412"/>
                      </a:lnTo>
                      <a:lnTo>
                        <a:pt x="879" y="446"/>
                      </a:lnTo>
                      <a:lnTo>
                        <a:pt x="881" y="465"/>
                      </a:lnTo>
                      <a:lnTo>
                        <a:pt x="849" y="485"/>
                      </a:lnTo>
                      <a:lnTo>
                        <a:pt x="836" y="502"/>
                      </a:lnTo>
                      <a:lnTo>
                        <a:pt x="840" y="543"/>
                      </a:lnTo>
                      <a:lnTo>
                        <a:pt x="898" y="585"/>
                      </a:lnTo>
                      <a:lnTo>
                        <a:pt x="923" y="576"/>
                      </a:lnTo>
                      <a:lnTo>
                        <a:pt x="988" y="660"/>
                      </a:lnTo>
                      <a:lnTo>
                        <a:pt x="1005" y="719"/>
                      </a:lnTo>
                      <a:lnTo>
                        <a:pt x="996" y="752"/>
                      </a:lnTo>
                      <a:lnTo>
                        <a:pt x="1041" y="777"/>
                      </a:lnTo>
                      <a:lnTo>
                        <a:pt x="1041" y="794"/>
                      </a:lnTo>
                      <a:lnTo>
                        <a:pt x="1083" y="806"/>
                      </a:lnTo>
                      <a:lnTo>
                        <a:pt x="1096" y="806"/>
                      </a:lnTo>
                      <a:lnTo>
                        <a:pt x="1096" y="772"/>
                      </a:lnTo>
                      <a:lnTo>
                        <a:pt x="1128" y="765"/>
                      </a:lnTo>
                      <a:lnTo>
                        <a:pt x="1138" y="724"/>
                      </a:lnTo>
                      <a:lnTo>
                        <a:pt x="1113" y="707"/>
                      </a:lnTo>
                      <a:lnTo>
                        <a:pt x="1096" y="689"/>
                      </a:lnTo>
                      <a:lnTo>
                        <a:pt x="1103" y="612"/>
                      </a:lnTo>
                      <a:lnTo>
                        <a:pt x="1120" y="600"/>
                      </a:lnTo>
                      <a:lnTo>
                        <a:pt x="1151" y="614"/>
                      </a:lnTo>
                      <a:lnTo>
                        <a:pt x="1162" y="609"/>
                      </a:lnTo>
                      <a:lnTo>
                        <a:pt x="1170" y="623"/>
                      </a:lnTo>
                      <a:lnTo>
                        <a:pt x="1247" y="662"/>
                      </a:lnTo>
                      <a:lnTo>
                        <a:pt x="1290" y="689"/>
                      </a:lnTo>
                      <a:lnTo>
                        <a:pt x="1298" y="714"/>
                      </a:lnTo>
                      <a:lnTo>
                        <a:pt x="1275" y="747"/>
                      </a:lnTo>
                      <a:lnTo>
                        <a:pt x="1288" y="784"/>
                      </a:lnTo>
                      <a:lnTo>
                        <a:pt x="1280" y="801"/>
                      </a:lnTo>
                      <a:lnTo>
                        <a:pt x="1223" y="806"/>
                      </a:lnTo>
                      <a:lnTo>
                        <a:pt x="1211" y="812"/>
                      </a:lnTo>
                      <a:lnTo>
                        <a:pt x="1214" y="824"/>
                      </a:lnTo>
                      <a:lnTo>
                        <a:pt x="1214" y="838"/>
                      </a:lnTo>
                      <a:lnTo>
                        <a:pt x="1167" y="843"/>
                      </a:lnTo>
                      <a:lnTo>
                        <a:pt x="1143" y="830"/>
                      </a:lnTo>
                      <a:lnTo>
                        <a:pt x="1113" y="830"/>
                      </a:lnTo>
                      <a:lnTo>
                        <a:pt x="1106" y="838"/>
                      </a:lnTo>
                      <a:lnTo>
                        <a:pt x="1113" y="855"/>
                      </a:lnTo>
                      <a:lnTo>
                        <a:pt x="1096" y="873"/>
                      </a:lnTo>
                      <a:lnTo>
                        <a:pt x="1091" y="892"/>
                      </a:lnTo>
                      <a:lnTo>
                        <a:pt x="1120" y="917"/>
                      </a:lnTo>
                      <a:lnTo>
                        <a:pt x="1101" y="962"/>
                      </a:lnTo>
                      <a:lnTo>
                        <a:pt x="1108" y="983"/>
                      </a:lnTo>
                      <a:lnTo>
                        <a:pt x="1106" y="996"/>
                      </a:lnTo>
                      <a:lnTo>
                        <a:pt x="1070" y="996"/>
                      </a:lnTo>
                      <a:lnTo>
                        <a:pt x="1046" y="1008"/>
                      </a:lnTo>
                      <a:lnTo>
                        <a:pt x="1065" y="1032"/>
                      </a:lnTo>
                      <a:lnTo>
                        <a:pt x="1053" y="1070"/>
                      </a:lnTo>
                      <a:lnTo>
                        <a:pt x="1016" y="1077"/>
                      </a:lnTo>
                      <a:lnTo>
                        <a:pt x="1020" y="1095"/>
                      </a:lnTo>
                      <a:lnTo>
                        <a:pt x="1010" y="1106"/>
                      </a:lnTo>
                      <a:lnTo>
                        <a:pt x="948" y="1101"/>
                      </a:lnTo>
                      <a:lnTo>
                        <a:pt x="923" y="1084"/>
                      </a:lnTo>
                      <a:lnTo>
                        <a:pt x="917" y="1046"/>
                      </a:lnTo>
                      <a:lnTo>
                        <a:pt x="903" y="1029"/>
                      </a:lnTo>
                      <a:lnTo>
                        <a:pt x="881" y="1046"/>
                      </a:lnTo>
                      <a:lnTo>
                        <a:pt x="840" y="1008"/>
                      </a:lnTo>
                      <a:lnTo>
                        <a:pt x="812" y="987"/>
                      </a:lnTo>
                      <a:lnTo>
                        <a:pt x="807" y="958"/>
                      </a:lnTo>
                      <a:lnTo>
                        <a:pt x="798" y="934"/>
                      </a:lnTo>
                      <a:lnTo>
                        <a:pt x="782" y="934"/>
                      </a:lnTo>
                      <a:lnTo>
                        <a:pt x="723" y="962"/>
                      </a:lnTo>
                      <a:lnTo>
                        <a:pt x="726" y="992"/>
                      </a:lnTo>
                      <a:lnTo>
                        <a:pt x="704" y="992"/>
                      </a:lnTo>
                      <a:lnTo>
                        <a:pt x="666" y="953"/>
                      </a:lnTo>
                      <a:lnTo>
                        <a:pt x="626" y="948"/>
                      </a:lnTo>
                      <a:lnTo>
                        <a:pt x="611" y="927"/>
                      </a:lnTo>
                      <a:lnTo>
                        <a:pt x="623" y="904"/>
                      </a:lnTo>
                      <a:lnTo>
                        <a:pt x="646" y="924"/>
                      </a:lnTo>
                      <a:lnTo>
                        <a:pt x="674" y="934"/>
                      </a:lnTo>
                      <a:lnTo>
                        <a:pt x="695" y="915"/>
                      </a:lnTo>
                      <a:lnTo>
                        <a:pt x="695" y="873"/>
                      </a:lnTo>
                      <a:lnTo>
                        <a:pt x="722" y="850"/>
                      </a:lnTo>
                      <a:lnTo>
                        <a:pt x="741" y="830"/>
                      </a:lnTo>
                      <a:lnTo>
                        <a:pt x="731" y="806"/>
                      </a:lnTo>
                      <a:lnTo>
                        <a:pt x="779" y="770"/>
                      </a:lnTo>
                      <a:lnTo>
                        <a:pt x="786" y="707"/>
                      </a:lnTo>
                      <a:lnTo>
                        <a:pt x="761" y="675"/>
                      </a:lnTo>
                      <a:lnTo>
                        <a:pt x="750" y="623"/>
                      </a:lnTo>
                      <a:lnTo>
                        <a:pt x="690" y="543"/>
                      </a:lnTo>
                      <a:lnTo>
                        <a:pt x="658" y="554"/>
                      </a:lnTo>
                      <a:lnTo>
                        <a:pt x="614" y="514"/>
                      </a:lnTo>
                      <a:lnTo>
                        <a:pt x="554" y="477"/>
                      </a:lnTo>
                      <a:lnTo>
                        <a:pt x="531" y="419"/>
                      </a:lnTo>
                      <a:lnTo>
                        <a:pt x="483" y="436"/>
                      </a:lnTo>
                      <a:lnTo>
                        <a:pt x="397" y="382"/>
                      </a:lnTo>
                      <a:lnTo>
                        <a:pt x="355" y="404"/>
                      </a:lnTo>
                      <a:lnTo>
                        <a:pt x="292" y="394"/>
                      </a:lnTo>
                      <a:lnTo>
                        <a:pt x="242" y="424"/>
                      </a:lnTo>
                      <a:lnTo>
                        <a:pt x="209" y="427"/>
                      </a:lnTo>
                      <a:lnTo>
                        <a:pt x="159" y="397"/>
                      </a:lnTo>
                      <a:lnTo>
                        <a:pt x="125" y="376"/>
                      </a:lnTo>
                      <a:lnTo>
                        <a:pt x="11" y="350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30"/>
                <p:cNvSpPr/>
                <p:nvPr/>
              </p:nvSpPr>
              <p:spPr bwMode="auto">
                <a:xfrm>
                  <a:off x="4158648" y="3570386"/>
                  <a:ext cx="530225" cy="908050"/>
                </a:xfrm>
                <a:custGeom>
                  <a:avLst/>
                  <a:gdLst>
                    <a:gd name="T0" fmla="*/ 401 w 482"/>
                    <a:gd name="T1" fmla="*/ 504 h 849"/>
                    <a:gd name="T2" fmla="*/ 390 w 482"/>
                    <a:gd name="T3" fmla="*/ 287 h 849"/>
                    <a:gd name="T4" fmla="*/ 424 w 482"/>
                    <a:gd name="T5" fmla="*/ 213 h 849"/>
                    <a:gd name="T6" fmla="*/ 421 w 482"/>
                    <a:gd name="T7" fmla="*/ 114 h 849"/>
                    <a:gd name="T8" fmla="*/ 441 w 482"/>
                    <a:gd name="T9" fmla="*/ 44 h 849"/>
                    <a:gd name="T10" fmla="*/ 426 w 482"/>
                    <a:gd name="T11" fmla="*/ 0 h 849"/>
                    <a:gd name="T12" fmla="*/ 353 w 482"/>
                    <a:gd name="T13" fmla="*/ 25 h 849"/>
                    <a:gd name="T14" fmla="*/ 327 w 482"/>
                    <a:gd name="T15" fmla="*/ 86 h 849"/>
                    <a:gd name="T16" fmla="*/ 299 w 482"/>
                    <a:gd name="T17" fmla="*/ 109 h 849"/>
                    <a:gd name="T18" fmla="*/ 205 w 482"/>
                    <a:gd name="T19" fmla="*/ 217 h 849"/>
                    <a:gd name="T20" fmla="*/ 136 w 482"/>
                    <a:gd name="T21" fmla="*/ 213 h 849"/>
                    <a:gd name="T22" fmla="*/ 118 w 482"/>
                    <a:gd name="T23" fmla="*/ 283 h 849"/>
                    <a:gd name="T24" fmla="*/ 205 w 482"/>
                    <a:gd name="T25" fmla="*/ 337 h 849"/>
                    <a:gd name="T26" fmla="*/ 257 w 482"/>
                    <a:gd name="T27" fmla="*/ 389 h 849"/>
                    <a:gd name="T28" fmla="*/ 247 w 482"/>
                    <a:gd name="T29" fmla="*/ 458 h 849"/>
                    <a:gd name="T30" fmla="*/ 181 w 482"/>
                    <a:gd name="T31" fmla="*/ 480 h 849"/>
                    <a:gd name="T32" fmla="*/ 171 w 482"/>
                    <a:gd name="T33" fmla="*/ 497 h 849"/>
                    <a:gd name="T34" fmla="*/ 122 w 482"/>
                    <a:gd name="T35" fmla="*/ 517 h 849"/>
                    <a:gd name="T36" fmla="*/ 68 w 482"/>
                    <a:gd name="T37" fmla="*/ 504 h 849"/>
                    <a:gd name="T38" fmla="*/ 68 w 482"/>
                    <a:gd name="T39" fmla="*/ 529 h 849"/>
                    <a:gd name="T40" fmla="*/ 45 w 482"/>
                    <a:gd name="T41" fmla="*/ 566 h 849"/>
                    <a:gd name="T42" fmla="*/ 55 w 482"/>
                    <a:gd name="T43" fmla="*/ 636 h 849"/>
                    <a:gd name="T44" fmla="*/ 60 w 482"/>
                    <a:gd name="T45" fmla="*/ 670 h 849"/>
                    <a:gd name="T46" fmla="*/ 0 w 482"/>
                    <a:gd name="T47" fmla="*/ 682 h 849"/>
                    <a:gd name="T48" fmla="*/ 7 w 482"/>
                    <a:gd name="T49" fmla="*/ 744 h 849"/>
                    <a:gd name="T50" fmla="*/ 30 w 482"/>
                    <a:gd name="T51" fmla="*/ 769 h 849"/>
                    <a:gd name="T52" fmla="*/ 113 w 482"/>
                    <a:gd name="T53" fmla="*/ 759 h 849"/>
                    <a:gd name="T54" fmla="*/ 131 w 482"/>
                    <a:gd name="T55" fmla="*/ 779 h 849"/>
                    <a:gd name="T56" fmla="*/ 213 w 482"/>
                    <a:gd name="T57" fmla="*/ 815 h 849"/>
                    <a:gd name="T58" fmla="*/ 317 w 482"/>
                    <a:gd name="T59" fmla="*/ 827 h 849"/>
                    <a:gd name="T60" fmla="*/ 367 w 482"/>
                    <a:gd name="T61" fmla="*/ 839 h 849"/>
                    <a:gd name="T62" fmla="*/ 356 w 482"/>
                    <a:gd name="T63" fmla="*/ 792 h 849"/>
                    <a:gd name="T64" fmla="*/ 401 w 482"/>
                    <a:gd name="T65" fmla="*/ 747 h 849"/>
                    <a:gd name="T66" fmla="*/ 390 w 482"/>
                    <a:gd name="T67" fmla="*/ 725 h 849"/>
                    <a:gd name="T68" fmla="*/ 346 w 482"/>
                    <a:gd name="T69" fmla="*/ 697 h 849"/>
                    <a:gd name="T70" fmla="*/ 431 w 482"/>
                    <a:gd name="T71" fmla="*/ 688 h 849"/>
                    <a:gd name="T72" fmla="*/ 458 w 482"/>
                    <a:gd name="T73" fmla="*/ 694 h 849"/>
                    <a:gd name="T74" fmla="*/ 481 w 482"/>
                    <a:gd name="T75" fmla="*/ 647 h 849"/>
                    <a:gd name="T76" fmla="*/ 412 w 482"/>
                    <a:gd name="T77" fmla="*/ 534 h 8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482" h="849">
                      <a:moveTo>
                        <a:pt x="412" y="534"/>
                      </a:moveTo>
                      <a:lnTo>
                        <a:pt x="401" y="504"/>
                      </a:lnTo>
                      <a:lnTo>
                        <a:pt x="424" y="431"/>
                      </a:lnTo>
                      <a:lnTo>
                        <a:pt x="390" y="287"/>
                      </a:lnTo>
                      <a:lnTo>
                        <a:pt x="412" y="248"/>
                      </a:lnTo>
                      <a:lnTo>
                        <a:pt x="424" y="213"/>
                      </a:lnTo>
                      <a:lnTo>
                        <a:pt x="393" y="156"/>
                      </a:lnTo>
                      <a:lnTo>
                        <a:pt x="421" y="114"/>
                      </a:lnTo>
                      <a:lnTo>
                        <a:pt x="426" y="73"/>
                      </a:lnTo>
                      <a:lnTo>
                        <a:pt x="441" y="44"/>
                      </a:lnTo>
                      <a:lnTo>
                        <a:pt x="438" y="10"/>
                      </a:lnTo>
                      <a:lnTo>
                        <a:pt x="426" y="0"/>
                      </a:lnTo>
                      <a:lnTo>
                        <a:pt x="406" y="22"/>
                      </a:lnTo>
                      <a:lnTo>
                        <a:pt x="353" y="25"/>
                      </a:lnTo>
                      <a:lnTo>
                        <a:pt x="325" y="64"/>
                      </a:lnTo>
                      <a:lnTo>
                        <a:pt x="327" y="86"/>
                      </a:lnTo>
                      <a:lnTo>
                        <a:pt x="322" y="100"/>
                      </a:lnTo>
                      <a:lnTo>
                        <a:pt x="299" y="109"/>
                      </a:lnTo>
                      <a:lnTo>
                        <a:pt x="216" y="223"/>
                      </a:lnTo>
                      <a:lnTo>
                        <a:pt x="205" y="217"/>
                      </a:lnTo>
                      <a:lnTo>
                        <a:pt x="185" y="212"/>
                      </a:lnTo>
                      <a:lnTo>
                        <a:pt x="136" y="213"/>
                      </a:lnTo>
                      <a:lnTo>
                        <a:pt x="121" y="236"/>
                      </a:lnTo>
                      <a:lnTo>
                        <a:pt x="118" y="283"/>
                      </a:lnTo>
                      <a:lnTo>
                        <a:pt x="126" y="297"/>
                      </a:lnTo>
                      <a:lnTo>
                        <a:pt x="205" y="337"/>
                      </a:lnTo>
                      <a:lnTo>
                        <a:pt x="249" y="363"/>
                      </a:lnTo>
                      <a:lnTo>
                        <a:pt x="257" y="389"/>
                      </a:lnTo>
                      <a:lnTo>
                        <a:pt x="233" y="421"/>
                      </a:lnTo>
                      <a:lnTo>
                        <a:pt x="247" y="458"/>
                      </a:lnTo>
                      <a:lnTo>
                        <a:pt x="238" y="475"/>
                      </a:lnTo>
                      <a:lnTo>
                        <a:pt x="181" y="480"/>
                      </a:lnTo>
                      <a:lnTo>
                        <a:pt x="169" y="486"/>
                      </a:lnTo>
                      <a:lnTo>
                        <a:pt x="171" y="497"/>
                      </a:lnTo>
                      <a:lnTo>
                        <a:pt x="171" y="512"/>
                      </a:lnTo>
                      <a:lnTo>
                        <a:pt x="122" y="517"/>
                      </a:lnTo>
                      <a:lnTo>
                        <a:pt x="98" y="504"/>
                      </a:lnTo>
                      <a:lnTo>
                        <a:pt x="68" y="504"/>
                      </a:lnTo>
                      <a:lnTo>
                        <a:pt x="60" y="512"/>
                      </a:lnTo>
                      <a:lnTo>
                        <a:pt x="68" y="529"/>
                      </a:lnTo>
                      <a:lnTo>
                        <a:pt x="50" y="547"/>
                      </a:lnTo>
                      <a:lnTo>
                        <a:pt x="45" y="566"/>
                      </a:lnTo>
                      <a:lnTo>
                        <a:pt x="75" y="592"/>
                      </a:lnTo>
                      <a:lnTo>
                        <a:pt x="55" y="636"/>
                      </a:lnTo>
                      <a:lnTo>
                        <a:pt x="63" y="657"/>
                      </a:lnTo>
                      <a:lnTo>
                        <a:pt x="60" y="670"/>
                      </a:lnTo>
                      <a:lnTo>
                        <a:pt x="24" y="670"/>
                      </a:lnTo>
                      <a:lnTo>
                        <a:pt x="0" y="682"/>
                      </a:lnTo>
                      <a:lnTo>
                        <a:pt x="19" y="707"/>
                      </a:lnTo>
                      <a:lnTo>
                        <a:pt x="7" y="744"/>
                      </a:lnTo>
                      <a:lnTo>
                        <a:pt x="30" y="747"/>
                      </a:lnTo>
                      <a:lnTo>
                        <a:pt x="30" y="769"/>
                      </a:lnTo>
                      <a:lnTo>
                        <a:pt x="46" y="771"/>
                      </a:lnTo>
                      <a:lnTo>
                        <a:pt x="113" y="759"/>
                      </a:lnTo>
                      <a:lnTo>
                        <a:pt x="126" y="763"/>
                      </a:lnTo>
                      <a:lnTo>
                        <a:pt x="131" y="779"/>
                      </a:lnTo>
                      <a:lnTo>
                        <a:pt x="155" y="787"/>
                      </a:lnTo>
                      <a:lnTo>
                        <a:pt x="213" y="815"/>
                      </a:lnTo>
                      <a:lnTo>
                        <a:pt x="247" y="802"/>
                      </a:lnTo>
                      <a:lnTo>
                        <a:pt x="317" y="827"/>
                      </a:lnTo>
                      <a:lnTo>
                        <a:pt x="332" y="848"/>
                      </a:lnTo>
                      <a:lnTo>
                        <a:pt x="367" y="839"/>
                      </a:lnTo>
                      <a:lnTo>
                        <a:pt x="362" y="802"/>
                      </a:lnTo>
                      <a:lnTo>
                        <a:pt x="356" y="792"/>
                      </a:lnTo>
                      <a:lnTo>
                        <a:pt x="362" y="763"/>
                      </a:lnTo>
                      <a:lnTo>
                        <a:pt x="401" y="747"/>
                      </a:lnTo>
                      <a:lnTo>
                        <a:pt x="411" y="731"/>
                      </a:lnTo>
                      <a:lnTo>
                        <a:pt x="390" y="725"/>
                      </a:lnTo>
                      <a:lnTo>
                        <a:pt x="367" y="720"/>
                      </a:lnTo>
                      <a:lnTo>
                        <a:pt x="346" y="697"/>
                      </a:lnTo>
                      <a:lnTo>
                        <a:pt x="356" y="688"/>
                      </a:lnTo>
                      <a:lnTo>
                        <a:pt x="431" y="688"/>
                      </a:lnTo>
                      <a:lnTo>
                        <a:pt x="448" y="688"/>
                      </a:lnTo>
                      <a:lnTo>
                        <a:pt x="458" y="694"/>
                      </a:lnTo>
                      <a:lnTo>
                        <a:pt x="481" y="677"/>
                      </a:lnTo>
                      <a:lnTo>
                        <a:pt x="481" y="647"/>
                      </a:lnTo>
                      <a:lnTo>
                        <a:pt x="412" y="547"/>
                      </a:lnTo>
                      <a:lnTo>
                        <a:pt x="412" y="534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31"/>
                <p:cNvSpPr/>
                <p:nvPr/>
              </p:nvSpPr>
              <p:spPr bwMode="auto">
                <a:xfrm>
                  <a:off x="5088923" y="4083149"/>
                  <a:ext cx="493712" cy="582612"/>
                </a:xfrm>
                <a:custGeom>
                  <a:avLst/>
                  <a:gdLst>
                    <a:gd name="T0" fmla="*/ 108 w 451"/>
                    <a:gd name="T1" fmla="*/ 0 h 543"/>
                    <a:gd name="T2" fmla="*/ 186 w 451"/>
                    <a:gd name="T3" fmla="*/ 46 h 543"/>
                    <a:gd name="T4" fmla="*/ 247 w 451"/>
                    <a:gd name="T5" fmla="*/ 73 h 543"/>
                    <a:gd name="T6" fmla="*/ 276 w 451"/>
                    <a:gd name="T7" fmla="*/ 77 h 543"/>
                    <a:gd name="T8" fmla="*/ 292 w 451"/>
                    <a:gd name="T9" fmla="*/ 143 h 543"/>
                    <a:gd name="T10" fmla="*/ 339 w 451"/>
                    <a:gd name="T11" fmla="*/ 171 h 543"/>
                    <a:gd name="T12" fmla="*/ 376 w 451"/>
                    <a:gd name="T13" fmla="*/ 148 h 543"/>
                    <a:gd name="T14" fmla="*/ 388 w 451"/>
                    <a:gd name="T15" fmla="*/ 187 h 543"/>
                    <a:gd name="T16" fmla="*/ 344 w 451"/>
                    <a:gd name="T17" fmla="*/ 212 h 543"/>
                    <a:gd name="T18" fmla="*/ 328 w 451"/>
                    <a:gd name="T19" fmla="*/ 244 h 543"/>
                    <a:gd name="T20" fmla="*/ 376 w 451"/>
                    <a:gd name="T21" fmla="*/ 292 h 543"/>
                    <a:gd name="T22" fmla="*/ 450 w 451"/>
                    <a:gd name="T23" fmla="*/ 328 h 543"/>
                    <a:gd name="T24" fmla="*/ 438 w 451"/>
                    <a:gd name="T25" fmla="*/ 388 h 543"/>
                    <a:gd name="T26" fmla="*/ 438 w 451"/>
                    <a:gd name="T27" fmla="*/ 418 h 543"/>
                    <a:gd name="T28" fmla="*/ 398 w 451"/>
                    <a:gd name="T29" fmla="*/ 441 h 543"/>
                    <a:gd name="T30" fmla="*/ 364 w 451"/>
                    <a:gd name="T31" fmla="*/ 534 h 543"/>
                    <a:gd name="T32" fmla="*/ 337 w 451"/>
                    <a:gd name="T33" fmla="*/ 521 h 543"/>
                    <a:gd name="T34" fmla="*/ 264 w 451"/>
                    <a:gd name="T35" fmla="*/ 496 h 543"/>
                    <a:gd name="T36" fmla="*/ 207 w 451"/>
                    <a:gd name="T37" fmla="*/ 531 h 543"/>
                    <a:gd name="T38" fmla="*/ 223 w 451"/>
                    <a:gd name="T39" fmla="*/ 490 h 543"/>
                    <a:gd name="T40" fmla="*/ 159 w 451"/>
                    <a:gd name="T41" fmla="*/ 512 h 543"/>
                    <a:gd name="T42" fmla="*/ 127 w 451"/>
                    <a:gd name="T43" fmla="*/ 398 h 543"/>
                    <a:gd name="T44" fmla="*/ 98 w 451"/>
                    <a:gd name="T45" fmla="*/ 380 h 543"/>
                    <a:gd name="T46" fmla="*/ 73 w 451"/>
                    <a:gd name="T47" fmla="*/ 320 h 543"/>
                    <a:gd name="T48" fmla="*/ 103 w 451"/>
                    <a:gd name="T49" fmla="*/ 281 h 543"/>
                    <a:gd name="T50" fmla="*/ 88 w 451"/>
                    <a:gd name="T51" fmla="*/ 226 h 543"/>
                    <a:gd name="T52" fmla="*/ 27 w 451"/>
                    <a:gd name="T53" fmla="*/ 223 h 543"/>
                    <a:gd name="T54" fmla="*/ 27 w 451"/>
                    <a:gd name="T55" fmla="*/ 169 h 543"/>
                    <a:gd name="T56" fmla="*/ 50 w 451"/>
                    <a:gd name="T57" fmla="*/ 123 h 543"/>
                    <a:gd name="T58" fmla="*/ 61 w 451"/>
                    <a:gd name="T59" fmla="*/ 65 h 543"/>
                    <a:gd name="T60" fmla="*/ 98 w 451"/>
                    <a:gd name="T61" fmla="*/ 103 h 543"/>
                    <a:gd name="T62" fmla="*/ 136 w 451"/>
                    <a:gd name="T63" fmla="*/ 71 h 543"/>
                    <a:gd name="T64" fmla="*/ 98 w 451"/>
                    <a:gd name="T65" fmla="*/ 29 h 5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51" h="543">
                      <a:moveTo>
                        <a:pt x="91" y="4"/>
                      </a:moveTo>
                      <a:lnTo>
                        <a:pt x="108" y="0"/>
                      </a:lnTo>
                      <a:lnTo>
                        <a:pt x="162" y="22"/>
                      </a:lnTo>
                      <a:lnTo>
                        <a:pt x="186" y="46"/>
                      </a:lnTo>
                      <a:lnTo>
                        <a:pt x="230" y="58"/>
                      </a:lnTo>
                      <a:lnTo>
                        <a:pt x="247" y="73"/>
                      </a:lnTo>
                      <a:lnTo>
                        <a:pt x="271" y="71"/>
                      </a:lnTo>
                      <a:lnTo>
                        <a:pt x="276" y="77"/>
                      </a:lnTo>
                      <a:lnTo>
                        <a:pt x="268" y="133"/>
                      </a:lnTo>
                      <a:lnTo>
                        <a:pt x="292" y="143"/>
                      </a:lnTo>
                      <a:lnTo>
                        <a:pt x="303" y="164"/>
                      </a:lnTo>
                      <a:lnTo>
                        <a:pt x="339" y="171"/>
                      </a:lnTo>
                      <a:lnTo>
                        <a:pt x="351" y="146"/>
                      </a:lnTo>
                      <a:lnTo>
                        <a:pt x="376" y="148"/>
                      </a:lnTo>
                      <a:lnTo>
                        <a:pt x="391" y="169"/>
                      </a:lnTo>
                      <a:lnTo>
                        <a:pt x="388" y="187"/>
                      </a:lnTo>
                      <a:lnTo>
                        <a:pt x="344" y="194"/>
                      </a:lnTo>
                      <a:lnTo>
                        <a:pt x="344" y="212"/>
                      </a:lnTo>
                      <a:lnTo>
                        <a:pt x="344" y="225"/>
                      </a:lnTo>
                      <a:lnTo>
                        <a:pt x="328" y="244"/>
                      </a:lnTo>
                      <a:lnTo>
                        <a:pt x="339" y="267"/>
                      </a:lnTo>
                      <a:lnTo>
                        <a:pt x="376" y="292"/>
                      </a:lnTo>
                      <a:lnTo>
                        <a:pt x="379" y="320"/>
                      </a:lnTo>
                      <a:lnTo>
                        <a:pt x="450" y="328"/>
                      </a:lnTo>
                      <a:lnTo>
                        <a:pt x="450" y="366"/>
                      </a:lnTo>
                      <a:lnTo>
                        <a:pt x="438" y="388"/>
                      </a:lnTo>
                      <a:lnTo>
                        <a:pt x="447" y="406"/>
                      </a:lnTo>
                      <a:lnTo>
                        <a:pt x="438" y="418"/>
                      </a:lnTo>
                      <a:lnTo>
                        <a:pt x="411" y="423"/>
                      </a:lnTo>
                      <a:lnTo>
                        <a:pt x="398" y="441"/>
                      </a:lnTo>
                      <a:lnTo>
                        <a:pt x="400" y="483"/>
                      </a:lnTo>
                      <a:lnTo>
                        <a:pt x="364" y="534"/>
                      </a:lnTo>
                      <a:lnTo>
                        <a:pt x="357" y="542"/>
                      </a:lnTo>
                      <a:lnTo>
                        <a:pt x="337" y="521"/>
                      </a:lnTo>
                      <a:lnTo>
                        <a:pt x="286" y="521"/>
                      </a:lnTo>
                      <a:lnTo>
                        <a:pt x="264" y="496"/>
                      </a:lnTo>
                      <a:lnTo>
                        <a:pt x="223" y="539"/>
                      </a:lnTo>
                      <a:lnTo>
                        <a:pt x="207" y="531"/>
                      </a:lnTo>
                      <a:lnTo>
                        <a:pt x="225" y="498"/>
                      </a:lnTo>
                      <a:lnTo>
                        <a:pt x="223" y="490"/>
                      </a:lnTo>
                      <a:lnTo>
                        <a:pt x="207" y="485"/>
                      </a:lnTo>
                      <a:lnTo>
                        <a:pt x="159" y="512"/>
                      </a:lnTo>
                      <a:lnTo>
                        <a:pt x="112" y="423"/>
                      </a:lnTo>
                      <a:lnTo>
                        <a:pt x="127" y="398"/>
                      </a:lnTo>
                      <a:lnTo>
                        <a:pt x="121" y="388"/>
                      </a:lnTo>
                      <a:lnTo>
                        <a:pt x="98" y="380"/>
                      </a:lnTo>
                      <a:lnTo>
                        <a:pt x="56" y="354"/>
                      </a:lnTo>
                      <a:lnTo>
                        <a:pt x="73" y="320"/>
                      </a:lnTo>
                      <a:lnTo>
                        <a:pt x="98" y="309"/>
                      </a:lnTo>
                      <a:lnTo>
                        <a:pt x="103" y="281"/>
                      </a:lnTo>
                      <a:lnTo>
                        <a:pt x="93" y="231"/>
                      </a:lnTo>
                      <a:lnTo>
                        <a:pt x="88" y="226"/>
                      </a:lnTo>
                      <a:lnTo>
                        <a:pt x="63" y="254"/>
                      </a:lnTo>
                      <a:lnTo>
                        <a:pt x="27" y="223"/>
                      </a:lnTo>
                      <a:lnTo>
                        <a:pt x="0" y="189"/>
                      </a:lnTo>
                      <a:lnTo>
                        <a:pt x="27" y="169"/>
                      </a:lnTo>
                      <a:lnTo>
                        <a:pt x="36" y="135"/>
                      </a:lnTo>
                      <a:lnTo>
                        <a:pt x="50" y="123"/>
                      </a:lnTo>
                      <a:lnTo>
                        <a:pt x="49" y="76"/>
                      </a:lnTo>
                      <a:lnTo>
                        <a:pt x="61" y="65"/>
                      </a:lnTo>
                      <a:lnTo>
                        <a:pt x="84" y="83"/>
                      </a:lnTo>
                      <a:lnTo>
                        <a:pt x="98" y="103"/>
                      </a:lnTo>
                      <a:lnTo>
                        <a:pt x="127" y="83"/>
                      </a:lnTo>
                      <a:lnTo>
                        <a:pt x="136" y="71"/>
                      </a:lnTo>
                      <a:lnTo>
                        <a:pt x="132" y="46"/>
                      </a:lnTo>
                      <a:lnTo>
                        <a:pt x="98" y="29"/>
                      </a:lnTo>
                      <a:lnTo>
                        <a:pt x="91" y="4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32"/>
                <p:cNvSpPr/>
                <p:nvPr/>
              </p:nvSpPr>
              <p:spPr bwMode="auto">
                <a:xfrm>
                  <a:off x="5207985" y="3997424"/>
                  <a:ext cx="584200" cy="454025"/>
                </a:xfrm>
                <a:custGeom>
                  <a:avLst/>
                  <a:gdLst>
                    <a:gd name="T0" fmla="*/ 494 w 533"/>
                    <a:gd name="T1" fmla="*/ 338 h 427"/>
                    <a:gd name="T2" fmla="*/ 483 w 533"/>
                    <a:gd name="T3" fmla="*/ 374 h 427"/>
                    <a:gd name="T4" fmla="*/ 468 w 533"/>
                    <a:gd name="T5" fmla="*/ 394 h 427"/>
                    <a:gd name="T6" fmla="*/ 441 w 533"/>
                    <a:gd name="T7" fmla="*/ 426 h 427"/>
                    <a:gd name="T8" fmla="*/ 398 w 533"/>
                    <a:gd name="T9" fmla="*/ 418 h 427"/>
                    <a:gd name="T10" fmla="*/ 365 w 533"/>
                    <a:gd name="T11" fmla="*/ 399 h 427"/>
                    <a:gd name="T12" fmla="*/ 343 w 533"/>
                    <a:gd name="T13" fmla="*/ 409 h 427"/>
                    <a:gd name="T14" fmla="*/ 272 w 533"/>
                    <a:gd name="T15" fmla="*/ 400 h 427"/>
                    <a:gd name="T16" fmla="*/ 270 w 533"/>
                    <a:gd name="T17" fmla="*/ 373 h 427"/>
                    <a:gd name="T18" fmla="*/ 232 w 533"/>
                    <a:gd name="T19" fmla="*/ 347 h 427"/>
                    <a:gd name="T20" fmla="*/ 222 w 533"/>
                    <a:gd name="T21" fmla="*/ 324 h 427"/>
                    <a:gd name="T22" fmla="*/ 237 w 533"/>
                    <a:gd name="T23" fmla="*/ 306 h 427"/>
                    <a:gd name="T24" fmla="*/ 237 w 533"/>
                    <a:gd name="T25" fmla="*/ 292 h 427"/>
                    <a:gd name="T26" fmla="*/ 237 w 533"/>
                    <a:gd name="T27" fmla="*/ 274 h 427"/>
                    <a:gd name="T28" fmla="*/ 282 w 533"/>
                    <a:gd name="T29" fmla="*/ 267 h 427"/>
                    <a:gd name="T30" fmla="*/ 284 w 533"/>
                    <a:gd name="T31" fmla="*/ 249 h 427"/>
                    <a:gd name="T32" fmla="*/ 270 w 533"/>
                    <a:gd name="T33" fmla="*/ 229 h 427"/>
                    <a:gd name="T34" fmla="*/ 244 w 533"/>
                    <a:gd name="T35" fmla="*/ 227 h 427"/>
                    <a:gd name="T36" fmla="*/ 232 w 533"/>
                    <a:gd name="T37" fmla="*/ 251 h 427"/>
                    <a:gd name="T38" fmla="*/ 196 w 533"/>
                    <a:gd name="T39" fmla="*/ 245 h 427"/>
                    <a:gd name="T40" fmla="*/ 186 w 533"/>
                    <a:gd name="T41" fmla="*/ 225 h 427"/>
                    <a:gd name="T42" fmla="*/ 162 w 533"/>
                    <a:gd name="T43" fmla="*/ 213 h 427"/>
                    <a:gd name="T44" fmla="*/ 169 w 533"/>
                    <a:gd name="T45" fmla="*/ 158 h 427"/>
                    <a:gd name="T46" fmla="*/ 164 w 533"/>
                    <a:gd name="T47" fmla="*/ 152 h 427"/>
                    <a:gd name="T48" fmla="*/ 139 w 533"/>
                    <a:gd name="T49" fmla="*/ 154 h 427"/>
                    <a:gd name="T50" fmla="*/ 123 w 533"/>
                    <a:gd name="T51" fmla="*/ 139 h 427"/>
                    <a:gd name="T52" fmla="*/ 78 w 533"/>
                    <a:gd name="T53" fmla="*/ 127 h 427"/>
                    <a:gd name="T54" fmla="*/ 54 w 533"/>
                    <a:gd name="T55" fmla="*/ 103 h 427"/>
                    <a:gd name="T56" fmla="*/ 0 w 533"/>
                    <a:gd name="T57" fmla="*/ 80 h 427"/>
                    <a:gd name="T58" fmla="*/ 4 w 533"/>
                    <a:gd name="T59" fmla="*/ 56 h 427"/>
                    <a:gd name="T60" fmla="*/ 27 w 533"/>
                    <a:gd name="T61" fmla="*/ 49 h 427"/>
                    <a:gd name="T62" fmla="*/ 66 w 533"/>
                    <a:gd name="T63" fmla="*/ 80 h 427"/>
                    <a:gd name="T64" fmla="*/ 78 w 533"/>
                    <a:gd name="T65" fmla="*/ 80 h 427"/>
                    <a:gd name="T66" fmla="*/ 116 w 533"/>
                    <a:gd name="T67" fmla="*/ 78 h 427"/>
                    <a:gd name="T68" fmla="*/ 136 w 533"/>
                    <a:gd name="T69" fmla="*/ 61 h 427"/>
                    <a:gd name="T70" fmla="*/ 166 w 533"/>
                    <a:gd name="T71" fmla="*/ 85 h 427"/>
                    <a:gd name="T72" fmla="*/ 180 w 533"/>
                    <a:gd name="T73" fmla="*/ 63 h 427"/>
                    <a:gd name="T74" fmla="*/ 181 w 533"/>
                    <a:gd name="T75" fmla="*/ 51 h 427"/>
                    <a:gd name="T76" fmla="*/ 206 w 533"/>
                    <a:gd name="T77" fmla="*/ 36 h 427"/>
                    <a:gd name="T78" fmla="*/ 214 w 533"/>
                    <a:gd name="T79" fmla="*/ 4 h 427"/>
                    <a:gd name="T80" fmla="*/ 237 w 533"/>
                    <a:gd name="T81" fmla="*/ 0 h 427"/>
                    <a:gd name="T82" fmla="*/ 300 w 533"/>
                    <a:gd name="T83" fmla="*/ 44 h 427"/>
                    <a:gd name="T84" fmla="*/ 343 w 533"/>
                    <a:gd name="T85" fmla="*/ 61 h 427"/>
                    <a:gd name="T86" fmla="*/ 427 w 533"/>
                    <a:gd name="T87" fmla="*/ 200 h 427"/>
                    <a:gd name="T88" fmla="*/ 422 w 533"/>
                    <a:gd name="T89" fmla="*/ 213 h 427"/>
                    <a:gd name="T90" fmla="*/ 479 w 533"/>
                    <a:gd name="T91" fmla="*/ 240 h 427"/>
                    <a:gd name="T92" fmla="*/ 494 w 533"/>
                    <a:gd name="T93" fmla="*/ 264 h 427"/>
                    <a:gd name="T94" fmla="*/ 519 w 533"/>
                    <a:gd name="T95" fmla="*/ 276 h 427"/>
                    <a:gd name="T96" fmla="*/ 532 w 533"/>
                    <a:gd name="T97" fmla="*/ 302 h 427"/>
                    <a:gd name="T98" fmla="*/ 515 w 533"/>
                    <a:gd name="T99" fmla="*/ 308 h 427"/>
                    <a:gd name="T100" fmla="*/ 487 w 533"/>
                    <a:gd name="T101" fmla="*/ 298 h 427"/>
                    <a:gd name="T102" fmla="*/ 446 w 533"/>
                    <a:gd name="T103" fmla="*/ 298 h 427"/>
                    <a:gd name="T104" fmla="*/ 409 w 533"/>
                    <a:gd name="T105" fmla="*/ 286 h 427"/>
                    <a:gd name="T106" fmla="*/ 398 w 533"/>
                    <a:gd name="T107" fmla="*/ 298 h 427"/>
                    <a:gd name="T108" fmla="*/ 429 w 533"/>
                    <a:gd name="T109" fmla="*/ 308 h 427"/>
                    <a:gd name="T110" fmla="*/ 463 w 533"/>
                    <a:gd name="T111" fmla="*/ 323 h 427"/>
                    <a:gd name="T112" fmla="*/ 494 w 533"/>
                    <a:gd name="T113" fmla="*/ 338 h 4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533" h="427">
                      <a:moveTo>
                        <a:pt x="494" y="338"/>
                      </a:moveTo>
                      <a:lnTo>
                        <a:pt x="483" y="374"/>
                      </a:lnTo>
                      <a:lnTo>
                        <a:pt x="468" y="394"/>
                      </a:lnTo>
                      <a:lnTo>
                        <a:pt x="441" y="426"/>
                      </a:lnTo>
                      <a:lnTo>
                        <a:pt x="398" y="418"/>
                      </a:lnTo>
                      <a:lnTo>
                        <a:pt x="365" y="399"/>
                      </a:lnTo>
                      <a:lnTo>
                        <a:pt x="343" y="409"/>
                      </a:lnTo>
                      <a:lnTo>
                        <a:pt x="272" y="400"/>
                      </a:lnTo>
                      <a:lnTo>
                        <a:pt x="270" y="373"/>
                      </a:lnTo>
                      <a:lnTo>
                        <a:pt x="232" y="347"/>
                      </a:lnTo>
                      <a:lnTo>
                        <a:pt x="222" y="324"/>
                      </a:lnTo>
                      <a:lnTo>
                        <a:pt x="237" y="306"/>
                      </a:lnTo>
                      <a:lnTo>
                        <a:pt x="237" y="292"/>
                      </a:lnTo>
                      <a:lnTo>
                        <a:pt x="237" y="274"/>
                      </a:lnTo>
                      <a:lnTo>
                        <a:pt x="282" y="267"/>
                      </a:lnTo>
                      <a:lnTo>
                        <a:pt x="284" y="249"/>
                      </a:lnTo>
                      <a:lnTo>
                        <a:pt x="270" y="229"/>
                      </a:lnTo>
                      <a:lnTo>
                        <a:pt x="244" y="227"/>
                      </a:lnTo>
                      <a:lnTo>
                        <a:pt x="232" y="251"/>
                      </a:lnTo>
                      <a:lnTo>
                        <a:pt x="196" y="245"/>
                      </a:lnTo>
                      <a:lnTo>
                        <a:pt x="186" y="225"/>
                      </a:lnTo>
                      <a:lnTo>
                        <a:pt x="162" y="213"/>
                      </a:lnTo>
                      <a:lnTo>
                        <a:pt x="169" y="158"/>
                      </a:lnTo>
                      <a:lnTo>
                        <a:pt x="164" y="152"/>
                      </a:lnTo>
                      <a:lnTo>
                        <a:pt x="139" y="154"/>
                      </a:lnTo>
                      <a:lnTo>
                        <a:pt x="123" y="139"/>
                      </a:lnTo>
                      <a:lnTo>
                        <a:pt x="78" y="127"/>
                      </a:lnTo>
                      <a:lnTo>
                        <a:pt x="54" y="103"/>
                      </a:lnTo>
                      <a:lnTo>
                        <a:pt x="0" y="80"/>
                      </a:lnTo>
                      <a:lnTo>
                        <a:pt x="4" y="56"/>
                      </a:lnTo>
                      <a:lnTo>
                        <a:pt x="27" y="49"/>
                      </a:lnTo>
                      <a:lnTo>
                        <a:pt x="66" y="80"/>
                      </a:lnTo>
                      <a:lnTo>
                        <a:pt x="78" y="80"/>
                      </a:lnTo>
                      <a:lnTo>
                        <a:pt x="116" y="78"/>
                      </a:lnTo>
                      <a:lnTo>
                        <a:pt x="136" y="61"/>
                      </a:lnTo>
                      <a:lnTo>
                        <a:pt x="166" y="85"/>
                      </a:lnTo>
                      <a:lnTo>
                        <a:pt x="180" y="63"/>
                      </a:lnTo>
                      <a:lnTo>
                        <a:pt x="181" y="51"/>
                      </a:lnTo>
                      <a:lnTo>
                        <a:pt x="206" y="36"/>
                      </a:lnTo>
                      <a:lnTo>
                        <a:pt x="214" y="4"/>
                      </a:lnTo>
                      <a:lnTo>
                        <a:pt x="237" y="0"/>
                      </a:lnTo>
                      <a:lnTo>
                        <a:pt x="300" y="44"/>
                      </a:lnTo>
                      <a:lnTo>
                        <a:pt x="343" y="61"/>
                      </a:lnTo>
                      <a:lnTo>
                        <a:pt x="427" y="200"/>
                      </a:lnTo>
                      <a:lnTo>
                        <a:pt x="422" y="213"/>
                      </a:lnTo>
                      <a:lnTo>
                        <a:pt x="479" y="240"/>
                      </a:lnTo>
                      <a:lnTo>
                        <a:pt x="494" y="264"/>
                      </a:lnTo>
                      <a:lnTo>
                        <a:pt x="519" y="276"/>
                      </a:lnTo>
                      <a:lnTo>
                        <a:pt x="532" y="302"/>
                      </a:lnTo>
                      <a:lnTo>
                        <a:pt x="515" y="308"/>
                      </a:lnTo>
                      <a:lnTo>
                        <a:pt x="487" y="298"/>
                      </a:lnTo>
                      <a:lnTo>
                        <a:pt x="446" y="298"/>
                      </a:lnTo>
                      <a:lnTo>
                        <a:pt x="409" y="286"/>
                      </a:lnTo>
                      <a:lnTo>
                        <a:pt x="398" y="298"/>
                      </a:lnTo>
                      <a:lnTo>
                        <a:pt x="429" y="308"/>
                      </a:lnTo>
                      <a:lnTo>
                        <a:pt x="463" y="323"/>
                      </a:lnTo>
                      <a:lnTo>
                        <a:pt x="494" y="338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33"/>
                <p:cNvSpPr/>
                <p:nvPr/>
              </p:nvSpPr>
              <p:spPr bwMode="auto">
                <a:xfrm>
                  <a:off x="5727098" y="4364136"/>
                  <a:ext cx="82550" cy="85725"/>
                </a:xfrm>
                <a:custGeom>
                  <a:avLst/>
                  <a:gdLst>
                    <a:gd name="T0" fmla="*/ 32 w 76"/>
                    <a:gd name="T1" fmla="*/ 79 h 80"/>
                    <a:gd name="T2" fmla="*/ 0 w 76"/>
                    <a:gd name="T3" fmla="*/ 52 h 80"/>
                    <a:gd name="T4" fmla="*/ 14 w 76"/>
                    <a:gd name="T5" fmla="*/ 33 h 80"/>
                    <a:gd name="T6" fmla="*/ 25 w 76"/>
                    <a:gd name="T7" fmla="*/ 0 h 80"/>
                    <a:gd name="T8" fmla="*/ 58 w 76"/>
                    <a:gd name="T9" fmla="*/ 13 h 80"/>
                    <a:gd name="T10" fmla="*/ 75 w 76"/>
                    <a:gd name="T11" fmla="*/ 35 h 80"/>
                    <a:gd name="T12" fmla="*/ 64 w 76"/>
                    <a:gd name="T13" fmla="*/ 52 h 80"/>
                    <a:gd name="T14" fmla="*/ 32 w 76"/>
                    <a:gd name="T15" fmla="*/ 79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6" h="80">
                      <a:moveTo>
                        <a:pt x="32" y="79"/>
                      </a:moveTo>
                      <a:lnTo>
                        <a:pt x="0" y="52"/>
                      </a:lnTo>
                      <a:lnTo>
                        <a:pt x="14" y="33"/>
                      </a:lnTo>
                      <a:lnTo>
                        <a:pt x="25" y="0"/>
                      </a:lnTo>
                      <a:lnTo>
                        <a:pt x="58" y="13"/>
                      </a:lnTo>
                      <a:lnTo>
                        <a:pt x="75" y="35"/>
                      </a:lnTo>
                      <a:lnTo>
                        <a:pt x="64" y="52"/>
                      </a:lnTo>
                      <a:lnTo>
                        <a:pt x="32" y="79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34"/>
                <p:cNvSpPr/>
                <p:nvPr/>
              </p:nvSpPr>
              <p:spPr bwMode="auto">
                <a:xfrm>
                  <a:off x="5306410" y="4784824"/>
                  <a:ext cx="450850" cy="550862"/>
                </a:xfrm>
                <a:custGeom>
                  <a:avLst/>
                  <a:gdLst>
                    <a:gd name="T0" fmla="*/ 0 w 410"/>
                    <a:gd name="T1" fmla="*/ 393 h 515"/>
                    <a:gd name="T2" fmla="*/ 15 w 410"/>
                    <a:gd name="T3" fmla="*/ 305 h 515"/>
                    <a:gd name="T4" fmla="*/ 30 w 410"/>
                    <a:gd name="T5" fmla="*/ 284 h 515"/>
                    <a:gd name="T6" fmla="*/ 36 w 410"/>
                    <a:gd name="T7" fmla="*/ 259 h 515"/>
                    <a:gd name="T8" fmla="*/ 52 w 410"/>
                    <a:gd name="T9" fmla="*/ 222 h 515"/>
                    <a:gd name="T10" fmla="*/ 43 w 410"/>
                    <a:gd name="T11" fmla="*/ 208 h 515"/>
                    <a:gd name="T12" fmla="*/ 45 w 410"/>
                    <a:gd name="T13" fmla="*/ 176 h 515"/>
                    <a:gd name="T14" fmla="*/ 87 w 410"/>
                    <a:gd name="T15" fmla="*/ 128 h 515"/>
                    <a:gd name="T16" fmla="*/ 86 w 410"/>
                    <a:gd name="T17" fmla="*/ 97 h 515"/>
                    <a:gd name="T18" fmla="*/ 111 w 410"/>
                    <a:gd name="T19" fmla="*/ 50 h 515"/>
                    <a:gd name="T20" fmla="*/ 139 w 410"/>
                    <a:gd name="T21" fmla="*/ 58 h 515"/>
                    <a:gd name="T22" fmla="*/ 192 w 410"/>
                    <a:gd name="T23" fmla="*/ 19 h 515"/>
                    <a:gd name="T24" fmla="*/ 202 w 410"/>
                    <a:gd name="T25" fmla="*/ 0 h 515"/>
                    <a:gd name="T26" fmla="*/ 235 w 410"/>
                    <a:gd name="T27" fmla="*/ 4 h 515"/>
                    <a:gd name="T28" fmla="*/ 251 w 410"/>
                    <a:gd name="T29" fmla="*/ 48 h 515"/>
                    <a:gd name="T30" fmla="*/ 265 w 410"/>
                    <a:gd name="T31" fmla="*/ 78 h 515"/>
                    <a:gd name="T32" fmla="*/ 300 w 410"/>
                    <a:gd name="T33" fmla="*/ 78 h 515"/>
                    <a:gd name="T34" fmla="*/ 319 w 410"/>
                    <a:gd name="T35" fmla="*/ 50 h 515"/>
                    <a:gd name="T36" fmla="*/ 352 w 410"/>
                    <a:gd name="T37" fmla="*/ 82 h 515"/>
                    <a:gd name="T38" fmla="*/ 409 w 410"/>
                    <a:gd name="T39" fmla="*/ 63 h 515"/>
                    <a:gd name="T40" fmla="*/ 374 w 410"/>
                    <a:gd name="T41" fmla="*/ 145 h 515"/>
                    <a:gd name="T42" fmla="*/ 352 w 410"/>
                    <a:gd name="T43" fmla="*/ 135 h 515"/>
                    <a:gd name="T44" fmla="*/ 340 w 410"/>
                    <a:gd name="T45" fmla="*/ 144 h 515"/>
                    <a:gd name="T46" fmla="*/ 338 w 410"/>
                    <a:gd name="T47" fmla="*/ 150 h 515"/>
                    <a:gd name="T48" fmla="*/ 357 w 410"/>
                    <a:gd name="T49" fmla="*/ 172 h 515"/>
                    <a:gd name="T50" fmla="*/ 352 w 410"/>
                    <a:gd name="T51" fmla="*/ 249 h 515"/>
                    <a:gd name="T52" fmla="*/ 357 w 410"/>
                    <a:gd name="T53" fmla="*/ 273 h 515"/>
                    <a:gd name="T54" fmla="*/ 352 w 410"/>
                    <a:gd name="T55" fmla="*/ 281 h 515"/>
                    <a:gd name="T56" fmla="*/ 327 w 410"/>
                    <a:gd name="T57" fmla="*/ 276 h 515"/>
                    <a:gd name="T58" fmla="*/ 315 w 410"/>
                    <a:gd name="T59" fmla="*/ 290 h 515"/>
                    <a:gd name="T60" fmla="*/ 324 w 410"/>
                    <a:gd name="T61" fmla="*/ 311 h 515"/>
                    <a:gd name="T62" fmla="*/ 295 w 410"/>
                    <a:gd name="T63" fmla="*/ 337 h 515"/>
                    <a:gd name="T64" fmla="*/ 303 w 410"/>
                    <a:gd name="T65" fmla="*/ 347 h 515"/>
                    <a:gd name="T66" fmla="*/ 275 w 410"/>
                    <a:gd name="T67" fmla="*/ 362 h 515"/>
                    <a:gd name="T68" fmla="*/ 279 w 410"/>
                    <a:gd name="T69" fmla="*/ 381 h 515"/>
                    <a:gd name="T70" fmla="*/ 270 w 410"/>
                    <a:gd name="T71" fmla="*/ 391 h 515"/>
                    <a:gd name="T72" fmla="*/ 235 w 410"/>
                    <a:gd name="T73" fmla="*/ 391 h 515"/>
                    <a:gd name="T74" fmla="*/ 215 w 410"/>
                    <a:gd name="T75" fmla="*/ 408 h 515"/>
                    <a:gd name="T76" fmla="*/ 212 w 410"/>
                    <a:gd name="T77" fmla="*/ 415 h 515"/>
                    <a:gd name="T78" fmla="*/ 229 w 410"/>
                    <a:gd name="T79" fmla="*/ 427 h 515"/>
                    <a:gd name="T80" fmla="*/ 210 w 410"/>
                    <a:gd name="T81" fmla="*/ 457 h 515"/>
                    <a:gd name="T82" fmla="*/ 185 w 410"/>
                    <a:gd name="T83" fmla="*/ 489 h 515"/>
                    <a:gd name="T84" fmla="*/ 173 w 410"/>
                    <a:gd name="T85" fmla="*/ 485 h 515"/>
                    <a:gd name="T86" fmla="*/ 149 w 410"/>
                    <a:gd name="T87" fmla="*/ 514 h 515"/>
                    <a:gd name="T88" fmla="*/ 119 w 410"/>
                    <a:gd name="T89" fmla="*/ 450 h 515"/>
                    <a:gd name="T90" fmla="*/ 92 w 410"/>
                    <a:gd name="T91" fmla="*/ 415 h 515"/>
                    <a:gd name="T92" fmla="*/ 75 w 410"/>
                    <a:gd name="T93" fmla="*/ 417 h 515"/>
                    <a:gd name="T94" fmla="*/ 63 w 410"/>
                    <a:gd name="T95" fmla="*/ 408 h 515"/>
                    <a:gd name="T96" fmla="*/ 0 w 410"/>
                    <a:gd name="T97" fmla="*/ 393 h 5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410" h="515">
                      <a:moveTo>
                        <a:pt x="0" y="393"/>
                      </a:moveTo>
                      <a:lnTo>
                        <a:pt x="15" y="305"/>
                      </a:lnTo>
                      <a:lnTo>
                        <a:pt x="30" y="284"/>
                      </a:lnTo>
                      <a:lnTo>
                        <a:pt x="36" y="259"/>
                      </a:lnTo>
                      <a:lnTo>
                        <a:pt x="52" y="222"/>
                      </a:lnTo>
                      <a:lnTo>
                        <a:pt x="43" y="208"/>
                      </a:lnTo>
                      <a:lnTo>
                        <a:pt x="45" y="176"/>
                      </a:lnTo>
                      <a:lnTo>
                        <a:pt x="87" y="128"/>
                      </a:lnTo>
                      <a:lnTo>
                        <a:pt x="86" y="97"/>
                      </a:lnTo>
                      <a:lnTo>
                        <a:pt x="111" y="50"/>
                      </a:lnTo>
                      <a:lnTo>
                        <a:pt x="139" y="58"/>
                      </a:lnTo>
                      <a:lnTo>
                        <a:pt x="192" y="19"/>
                      </a:lnTo>
                      <a:lnTo>
                        <a:pt x="202" y="0"/>
                      </a:lnTo>
                      <a:lnTo>
                        <a:pt x="235" y="4"/>
                      </a:lnTo>
                      <a:lnTo>
                        <a:pt x="251" y="48"/>
                      </a:lnTo>
                      <a:lnTo>
                        <a:pt x="265" y="78"/>
                      </a:lnTo>
                      <a:lnTo>
                        <a:pt x="300" y="78"/>
                      </a:lnTo>
                      <a:lnTo>
                        <a:pt x="319" y="50"/>
                      </a:lnTo>
                      <a:lnTo>
                        <a:pt x="352" y="82"/>
                      </a:lnTo>
                      <a:lnTo>
                        <a:pt x="409" y="63"/>
                      </a:lnTo>
                      <a:lnTo>
                        <a:pt x="374" y="145"/>
                      </a:lnTo>
                      <a:lnTo>
                        <a:pt x="352" y="135"/>
                      </a:lnTo>
                      <a:lnTo>
                        <a:pt x="340" y="144"/>
                      </a:lnTo>
                      <a:lnTo>
                        <a:pt x="338" y="150"/>
                      </a:lnTo>
                      <a:lnTo>
                        <a:pt x="357" y="172"/>
                      </a:lnTo>
                      <a:lnTo>
                        <a:pt x="352" y="249"/>
                      </a:lnTo>
                      <a:lnTo>
                        <a:pt x="357" y="273"/>
                      </a:lnTo>
                      <a:lnTo>
                        <a:pt x="352" y="281"/>
                      </a:lnTo>
                      <a:lnTo>
                        <a:pt x="327" y="276"/>
                      </a:lnTo>
                      <a:lnTo>
                        <a:pt x="315" y="290"/>
                      </a:lnTo>
                      <a:lnTo>
                        <a:pt x="324" y="311"/>
                      </a:lnTo>
                      <a:lnTo>
                        <a:pt x="295" y="337"/>
                      </a:lnTo>
                      <a:lnTo>
                        <a:pt x="303" y="347"/>
                      </a:lnTo>
                      <a:lnTo>
                        <a:pt x="275" y="362"/>
                      </a:lnTo>
                      <a:lnTo>
                        <a:pt x="279" y="381"/>
                      </a:lnTo>
                      <a:lnTo>
                        <a:pt x="270" y="391"/>
                      </a:lnTo>
                      <a:lnTo>
                        <a:pt x="235" y="391"/>
                      </a:lnTo>
                      <a:lnTo>
                        <a:pt x="215" y="408"/>
                      </a:lnTo>
                      <a:lnTo>
                        <a:pt x="212" y="415"/>
                      </a:lnTo>
                      <a:lnTo>
                        <a:pt x="229" y="427"/>
                      </a:lnTo>
                      <a:lnTo>
                        <a:pt x="210" y="457"/>
                      </a:lnTo>
                      <a:lnTo>
                        <a:pt x="185" y="489"/>
                      </a:lnTo>
                      <a:lnTo>
                        <a:pt x="173" y="485"/>
                      </a:lnTo>
                      <a:lnTo>
                        <a:pt x="149" y="514"/>
                      </a:lnTo>
                      <a:lnTo>
                        <a:pt x="119" y="450"/>
                      </a:lnTo>
                      <a:lnTo>
                        <a:pt x="92" y="415"/>
                      </a:lnTo>
                      <a:lnTo>
                        <a:pt x="75" y="417"/>
                      </a:lnTo>
                      <a:lnTo>
                        <a:pt x="63" y="408"/>
                      </a:lnTo>
                      <a:lnTo>
                        <a:pt x="0" y="39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35"/>
                <p:cNvSpPr/>
                <p:nvPr/>
              </p:nvSpPr>
              <p:spPr bwMode="auto">
                <a:xfrm>
                  <a:off x="5447698" y="4403824"/>
                  <a:ext cx="395287" cy="452437"/>
                </a:xfrm>
                <a:custGeom>
                  <a:avLst/>
                  <a:gdLst>
                    <a:gd name="T0" fmla="*/ 261 w 361"/>
                    <a:gd name="T1" fmla="*/ 399 h 420"/>
                    <a:gd name="T2" fmla="*/ 205 w 361"/>
                    <a:gd name="T3" fmla="*/ 419 h 420"/>
                    <a:gd name="T4" fmla="*/ 172 w 361"/>
                    <a:gd name="T5" fmla="*/ 386 h 420"/>
                    <a:gd name="T6" fmla="*/ 152 w 361"/>
                    <a:gd name="T7" fmla="*/ 414 h 420"/>
                    <a:gd name="T8" fmla="*/ 118 w 361"/>
                    <a:gd name="T9" fmla="*/ 414 h 420"/>
                    <a:gd name="T10" fmla="*/ 104 w 361"/>
                    <a:gd name="T11" fmla="*/ 384 h 420"/>
                    <a:gd name="T12" fmla="*/ 88 w 361"/>
                    <a:gd name="T13" fmla="*/ 340 h 420"/>
                    <a:gd name="T14" fmla="*/ 55 w 361"/>
                    <a:gd name="T15" fmla="*/ 336 h 420"/>
                    <a:gd name="T16" fmla="*/ 22 w 361"/>
                    <a:gd name="T17" fmla="*/ 272 h 420"/>
                    <a:gd name="T18" fmla="*/ 0 w 361"/>
                    <a:gd name="T19" fmla="*/ 241 h 420"/>
                    <a:gd name="T20" fmla="*/ 15 w 361"/>
                    <a:gd name="T21" fmla="*/ 226 h 420"/>
                    <a:gd name="T22" fmla="*/ 22 w 361"/>
                    <a:gd name="T23" fmla="*/ 219 h 420"/>
                    <a:gd name="T24" fmla="*/ 57 w 361"/>
                    <a:gd name="T25" fmla="*/ 168 h 420"/>
                    <a:gd name="T26" fmla="*/ 55 w 361"/>
                    <a:gd name="T27" fmla="*/ 126 h 420"/>
                    <a:gd name="T28" fmla="*/ 68 w 361"/>
                    <a:gd name="T29" fmla="*/ 108 h 420"/>
                    <a:gd name="T30" fmla="*/ 94 w 361"/>
                    <a:gd name="T31" fmla="*/ 104 h 420"/>
                    <a:gd name="T32" fmla="*/ 104 w 361"/>
                    <a:gd name="T33" fmla="*/ 92 h 420"/>
                    <a:gd name="T34" fmla="*/ 94 w 361"/>
                    <a:gd name="T35" fmla="*/ 73 h 420"/>
                    <a:gd name="T36" fmla="*/ 106 w 361"/>
                    <a:gd name="T37" fmla="*/ 51 h 420"/>
                    <a:gd name="T38" fmla="*/ 106 w 361"/>
                    <a:gd name="T39" fmla="*/ 14 h 420"/>
                    <a:gd name="T40" fmla="*/ 128 w 361"/>
                    <a:gd name="T41" fmla="*/ 4 h 420"/>
                    <a:gd name="T42" fmla="*/ 160 w 361"/>
                    <a:gd name="T43" fmla="*/ 24 h 420"/>
                    <a:gd name="T44" fmla="*/ 205 w 361"/>
                    <a:gd name="T45" fmla="*/ 31 h 420"/>
                    <a:gd name="T46" fmla="*/ 230 w 361"/>
                    <a:gd name="T47" fmla="*/ 0 h 420"/>
                    <a:gd name="T48" fmla="*/ 266 w 361"/>
                    <a:gd name="T49" fmla="*/ 28 h 420"/>
                    <a:gd name="T50" fmla="*/ 250 w 361"/>
                    <a:gd name="T51" fmla="*/ 37 h 420"/>
                    <a:gd name="T52" fmla="*/ 232 w 361"/>
                    <a:gd name="T53" fmla="*/ 64 h 420"/>
                    <a:gd name="T54" fmla="*/ 205 w 361"/>
                    <a:gd name="T55" fmla="*/ 73 h 420"/>
                    <a:gd name="T56" fmla="*/ 198 w 361"/>
                    <a:gd name="T57" fmla="*/ 79 h 420"/>
                    <a:gd name="T58" fmla="*/ 220 w 361"/>
                    <a:gd name="T59" fmla="*/ 94 h 420"/>
                    <a:gd name="T60" fmla="*/ 270 w 361"/>
                    <a:gd name="T61" fmla="*/ 73 h 420"/>
                    <a:gd name="T62" fmla="*/ 350 w 361"/>
                    <a:gd name="T63" fmla="*/ 105 h 420"/>
                    <a:gd name="T64" fmla="*/ 360 w 361"/>
                    <a:gd name="T65" fmla="*/ 174 h 420"/>
                    <a:gd name="T66" fmla="*/ 326 w 361"/>
                    <a:gd name="T67" fmla="*/ 174 h 420"/>
                    <a:gd name="T68" fmla="*/ 324 w 361"/>
                    <a:gd name="T69" fmla="*/ 194 h 420"/>
                    <a:gd name="T70" fmla="*/ 340 w 361"/>
                    <a:gd name="T71" fmla="*/ 224 h 420"/>
                    <a:gd name="T72" fmla="*/ 326 w 361"/>
                    <a:gd name="T73" fmla="*/ 241 h 420"/>
                    <a:gd name="T74" fmla="*/ 343 w 361"/>
                    <a:gd name="T75" fmla="*/ 266 h 420"/>
                    <a:gd name="T76" fmla="*/ 316 w 361"/>
                    <a:gd name="T77" fmla="*/ 300 h 420"/>
                    <a:gd name="T78" fmla="*/ 306 w 361"/>
                    <a:gd name="T79" fmla="*/ 284 h 420"/>
                    <a:gd name="T80" fmla="*/ 266 w 361"/>
                    <a:gd name="T81" fmla="*/ 384 h 420"/>
                    <a:gd name="T82" fmla="*/ 261 w 361"/>
                    <a:gd name="T83" fmla="*/ 399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361" h="420">
                      <a:moveTo>
                        <a:pt x="261" y="399"/>
                      </a:moveTo>
                      <a:lnTo>
                        <a:pt x="205" y="419"/>
                      </a:lnTo>
                      <a:lnTo>
                        <a:pt x="172" y="386"/>
                      </a:lnTo>
                      <a:lnTo>
                        <a:pt x="152" y="414"/>
                      </a:lnTo>
                      <a:lnTo>
                        <a:pt x="118" y="414"/>
                      </a:lnTo>
                      <a:lnTo>
                        <a:pt x="104" y="384"/>
                      </a:lnTo>
                      <a:lnTo>
                        <a:pt x="88" y="340"/>
                      </a:lnTo>
                      <a:lnTo>
                        <a:pt x="55" y="336"/>
                      </a:lnTo>
                      <a:lnTo>
                        <a:pt x="22" y="272"/>
                      </a:lnTo>
                      <a:lnTo>
                        <a:pt x="0" y="241"/>
                      </a:lnTo>
                      <a:lnTo>
                        <a:pt x="15" y="226"/>
                      </a:lnTo>
                      <a:lnTo>
                        <a:pt x="22" y="219"/>
                      </a:lnTo>
                      <a:lnTo>
                        <a:pt x="57" y="168"/>
                      </a:lnTo>
                      <a:lnTo>
                        <a:pt x="55" y="126"/>
                      </a:lnTo>
                      <a:lnTo>
                        <a:pt x="68" y="108"/>
                      </a:lnTo>
                      <a:lnTo>
                        <a:pt x="94" y="104"/>
                      </a:lnTo>
                      <a:lnTo>
                        <a:pt x="104" y="92"/>
                      </a:lnTo>
                      <a:lnTo>
                        <a:pt x="94" y="73"/>
                      </a:lnTo>
                      <a:lnTo>
                        <a:pt x="106" y="51"/>
                      </a:lnTo>
                      <a:lnTo>
                        <a:pt x="106" y="14"/>
                      </a:lnTo>
                      <a:lnTo>
                        <a:pt x="128" y="4"/>
                      </a:lnTo>
                      <a:lnTo>
                        <a:pt x="160" y="24"/>
                      </a:lnTo>
                      <a:lnTo>
                        <a:pt x="205" y="31"/>
                      </a:lnTo>
                      <a:lnTo>
                        <a:pt x="230" y="0"/>
                      </a:lnTo>
                      <a:lnTo>
                        <a:pt x="266" y="28"/>
                      </a:lnTo>
                      <a:lnTo>
                        <a:pt x="250" y="37"/>
                      </a:lnTo>
                      <a:lnTo>
                        <a:pt x="232" y="64"/>
                      </a:lnTo>
                      <a:lnTo>
                        <a:pt x="205" y="73"/>
                      </a:lnTo>
                      <a:lnTo>
                        <a:pt x="198" y="79"/>
                      </a:lnTo>
                      <a:lnTo>
                        <a:pt x="220" y="94"/>
                      </a:lnTo>
                      <a:lnTo>
                        <a:pt x="270" y="73"/>
                      </a:lnTo>
                      <a:lnTo>
                        <a:pt x="350" y="105"/>
                      </a:lnTo>
                      <a:lnTo>
                        <a:pt x="360" y="174"/>
                      </a:lnTo>
                      <a:lnTo>
                        <a:pt x="326" y="174"/>
                      </a:lnTo>
                      <a:lnTo>
                        <a:pt x="324" y="194"/>
                      </a:lnTo>
                      <a:lnTo>
                        <a:pt x="340" y="224"/>
                      </a:lnTo>
                      <a:lnTo>
                        <a:pt x="326" y="241"/>
                      </a:lnTo>
                      <a:lnTo>
                        <a:pt x="343" y="266"/>
                      </a:lnTo>
                      <a:lnTo>
                        <a:pt x="316" y="300"/>
                      </a:lnTo>
                      <a:lnTo>
                        <a:pt x="306" y="284"/>
                      </a:lnTo>
                      <a:lnTo>
                        <a:pt x="266" y="384"/>
                      </a:lnTo>
                      <a:lnTo>
                        <a:pt x="261" y="399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36"/>
                <p:cNvSpPr/>
                <p:nvPr/>
              </p:nvSpPr>
              <p:spPr bwMode="auto">
                <a:xfrm>
                  <a:off x="5803298" y="5132486"/>
                  <a:ext cx="168275" cy="333375"/>
                </a:xfrm>
                <a:custGeom>
                  <a:avLst/>
                  <a:gdLst>
                    <a:gd name="T0" fmla="*/ 0 w 152"/>
                    <a:gd name="T1" fmla="*/ 151 h 313"/>
                    <a:gd name="T2" fmla="*/ 0 w 152"/>
                    <a:gd name="T3" fmla="*/ 200 h 313"/>
                    <a:gd name="T4" fmla="*/ 10 w 152"/>
                    <a:gd name="T5" fmla="*/ 252 h 313"/>
                    <a:gd name="T6" fmla="*/ 40 w 152"/>
                    <a:gd name="T7" fmla="*/ 271 h 313"/>
                    <a:gd name="T8" fmla="*/ 59 w 152"/>
                    <a:gd name="T9" fmla="*/ 312 h 313"/>
                    <a:gd name="T10" fmla="*/ 70 w 152"/>
                    <a:gd name="T11" fmla="*/ 252 h 313"/>
                    <a:gd name="T12" fmla="*/ 99 w 152"/>
                    <a:gd name="T13" fmla="*/ 217 h 313"/>
                    <a:gd name="T14" fmla="*/ 151 w 152"/>
                    <a:gd name="T15" fmla="*/ 65 h 313"/>
                    <a:gd name="T16" fmla="*/ 151 w 152"/>
                    <a:gd name="T17" fmla="*/ 16 h 313"/>
                    <a:gd name="T18" fmla="*/ 124 w 152"/>
                    <a:gd name="T19" fmla="*/ 0 h 313"/>
                    <a:gd name="T20" fmla="*/ 75 w 152"/>
                    <a:gd name="T21" fmla="*/ 21 h 313"/>
                    <a:gd name="T22" fmla="*/ 0 w 152"/>
                    <a:gd name="T23" fmla="*/ 151 h 3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52" h="313">
                      <a:moveTo>
                        <a:pt x="0" y="151"/>
                      </a:moveTo>
                      <a:lnTo>
                        <a:pt x="0" y="200"/>
                      </a:lnTo>
                      <a:lnTo>
                        <a:pt x="10" y="252"/>
                      </a:lnTo>
                      <a:lnTo>
                        <a:pt x="40" y="271"/>
                      </a:lnTo>
                      <a:lnTo>
                        <a:pt x="59" y="312"/>
                      </a:lnTo>
                      <a:lnTo>
                        <a:pt x="70" y="252"/>
                      </a:lnTo>
                      <a:lnTo>
                        <a:pt x="99" y="217"/>
                      </a:lnTo>
                      <a:lnTo>
                        <a:pt x="151" y="65"/>
                      </a:lnTo>
                      <a:lnTo>
                        <a:pt x="151" y="16"/>
                      </a:lnTo>
                      <a:lnTo>
                        <a:pt x="124" y="0"/>
                      </a:lnTo>
                      <a:lnTo>
                        <a:pt x="75" y="21"/>
                      </a:lnTo>
                      <a:lnTo>
                        <a:pt x="0" y="151"/>
                      </a:lnTo>
                    </a:path>
                  </a:pathLst>
                </a:custGeom>
                <a:grpFill/>
                <a:ln w="9525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37"/>
                <p:cNvSpPr/>
                <p:nvPr/>
              </p:nvSpPr>
              <p:spPr bwMode="auto">
                <a:xfrm>
                  <a:off x="5046060" y="3648174"/>
                  <a:ext cx="692150" cy="447675"/>
                </a:xfrm>
                <a:custGeom>
                  <a:avLst/>
                  <a:gdLst>
                    <a:gd name="T0" fmla="*/ 139 w 629"/>
                    <a:gd name="T1" fmla="*/ 403 h 418"/>
                    <a:gd name="T2" fmla="*/ 144 w 629"/>
                    <a:gd name="T3" fmla="*/ 380 h 418"/>
                    <a:gd name="T4" fmla="*/ 166 w 629"/>
                    <a:gd name="T5" fmla="*/ 373 h 418"/>
                    <a:gd name="T6" fmla="*/ 206 w 629"/>
                    <a:gd name="T7" fmla="*/ 403 h 418"/>
                    <a:gd name="T8" fmla="*/ 219 w 629"/>
                    <a:gd name="T9" fmla="*/ 403 h 418"/>
                    <a:gd name="T10" fmla="*/ 258 w 629"/>
                    <a:gd name="T11" fmla="*/ 401 h 418"/>
                    <a:gd name="T12" fmla="*/ 279 w 629"/>
                    <a:gd name="T13" fmla="*/ 384 h 418"/>
                    <a:gd name="T14" fmla="*/ 310 w 629"/>
                    <a:gd name="T15" fmla="*/ 408 h 418"/>
                    <a:gd name="T16" fmla="*/ 323 w 629"/>
                    <a:gd name="T17" fmla="*/ 386 h 418"/>
                    <a:gd name="T18" fmla="*/ 325 w 629"/>
                    <a:gd name="T19" fmla="*/ 376 h 418"/>
                    <a:gd name="T20" fmla="*/ 350 w 629"/>
                    <a:gd name="T21" fmla="*/ 360 h 418"/>
                    <a:gd name="T22" fmla="*/ 359 w 629"/>
                    <a:gd name="T23" fmla="*/ 327 h 418"/>
                    <a:gd name="T24" fmla="*/ 382 w 629"/>
                    <a:gd name="T25" fmla="*/ 322 h 418"/>
                    <a:gd name="T26" fmla="*/ 454 w 629"/>
                    <a:gd name="T27" fmla="*/ 208 h 418"/>
                    <a:gd name="T28" fmla="*/ 440 w 629"/>
                    <a:gd name="T29" fmla="*/ 190 h 418"/>
                    <a:gd name="T30" fmla="*/ 454 w 629"/>
                    <a:gd name="T31" fmla="*/ 178 h 418"/>
                    <a:gd name="T32" fmla="*/ 470 w 629"/>
                    <a:gd name="T33" fmla="*/ 183 h 418"/>
                    <a:gd name="T34" fmla="*/ 491 w 629"/>
                    <a:gd name="T35" fmla="*/ 172 h 418"/>
                    <a:gd name="T36" fmla="*/ 503 w 629"/>
                    <a:gd name="T37" fmla="*/ 144 h 418"/>
                    <a:gd name="T38" fmla="*/ 560 w 629"/>
                    <a:gd name="T39" fmla="*/ 94 h 418"/>
                    <a:gd name="T40" fmla="*/ 604 w 629"/>
                    <a:gd name="T41" fmla="*/ 78 h 418"/>
                    <a:gd name="T42" fmla="*/ 628 w 629"/>
                    <a:gd name="T43" fmla="*/ 59 h 418"/>
                    <a:gd name="T44" fmla="*/ 621 w 629"/>
                    <a:gd name="T45" fmla="*/ 18 h 418"/>
                    <a:gd name="T46" fmla="*/ 592 w 629"/>
                    <a:gd name="T47" fmla="*/ 15 h 418"/>
                    <a:gd name="T48" fmla="*/ 522 w 629"/>
                    <a:gd name="T49" fmla="*/ 22 h 418"/>
                    <a:gd name="T50" fmla="*/ 476 w 629"/>
                    <a:gd name="T51" fmla="*/ 0 h 418"/>
                    <a:gd name="T52" fmla="*/ 449 w 629"/>
                    <a:gd name="T53" fmla="*/ 4 h 418"/>
                    <a:gd name="T54" fmla="*/ 378 w 629"/>
                    <a:gd name="T55" fmla="*/ 94 h 418"/>
                    <a:gd name="T56" fmla="*/ 359 w 629"/>
                    <a:gd name="T57" fmla="*/ 104 h 418"/>
                    <a:gd name="T58" fmla="*/ 312 w 629"/>
                    <a:gd name="T59" fmla="*/ 86 h 418"/>
                    <a:gd name="T60" fmla="*/ 310 w 629"/>
                    <a:gd name="T61" fmla="*/ 63 h 418"/>
                    <a:gd name="T62" fmla="*/ 300 w 629"/>
                    <a:gd name="T63" fmla="*/ 25 h 418"/>
                    <a:gd name="T64" fmla="*/ 274 w 629"/>
                    <a:gd name="T65" fmla="*/ 9 h 418"/>
                    <a:gd name="T66" fmla="*/ 235 w 629"/>
                    <a:gd name="T67" fmla="*/ 20 h 418"/>
                    <a:gd name="T68" fmla="*/ 209 w 629"/>
                    <a:gd name="T69" fmla="*/ 2 h 418"/>
                    <a:gd name="T70" fmla="*/ 171 w 629"/>
                    <a:gd name="T71" fmla="*/ 49 h 418"/>
                    <a:gd name="T72" fmla="*/ 131 w 629"/>
                    <a:gd name="T73" fmla="*/ 59 h 418"/>
                    <a:gd name="T74" fmla="*/ 75 w 629"/>
                    <a:gd name="T75" fmla="*/ 107 h 418"/>
                    <a:gd name="T76" fmla="*/ 16 w 629"/>
                    <a:gd name="T77" fmla="*/ 216 h 418"/>
                    <a:gd name="T78" fmla="*/ 32 w 629"/>
                    <a:gd name="T79" fmla="*/ 244 h 418"/>
                    <a:gd name="T80" fmla="*/ 28 w 629"/>
                    <a:gd name="T81" fmla="*/ 256 h 418"/>
                    <a:gd name="T82" fmla="*/ 28 w 629"/>
                    <a:gd name="T83" fmla="*/ 269 h 418"/>
                    <a:gd name="T84" fmla="*/ 36 w 629"/>
                    <a:gd name="T85" fmla="*/ 280 h 418"/>
                    <a:gd name="T86" fmla="*/ 55 w 629"/>
                    <a:gd name="T87" fmla="*/ 269 h 418"/>
                    <a:gd name="T88" fmla="*/ 88 w 629"/>
                    <a:gd name="T89" fmla="*/ 261 h 418"/>
                    <a:gd name="T90" fmla="*/ 0 w 629"/>
                    <a:gd name="T91" fmla="*/ 355 h 418"/>
                    <a:gd name="T92" fmla="*/ 0 w 629"/>
                    <a:gd name="T93" fmla="*/ 380 h 418"/>
                    <a:gd name="T94" fmla="*/ 18 w 629"/>
                    <a:gd name="T95" fmla="*/ 384 h 418"/>
                    <a:gd name="T96" fmla="*/ 59 w 629"/>
                    <a:gd name="T97" fmla="*/ 417 h 418"/>
                    <a:gd name="T98" fmla="*/ 121 w 629"/>
                    <a:gd name="T99" fmla="*/ 408 h 418"/>
                    <a:gd name="T100" fmla="*/ 139 w 629"/>
                    <a:gd name="T101" fmla="*/ 403 h 4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629" h="418">
                      <a:moveTo>
                        <a:pt x="139" y="403"/>
                      </a:moveTo>
                      <a:lnTo>
                        <a:pt x="144" y="380"/>
                      </a:lnTo>
                      <a:lnTo>
                        <a:pt x="166" y="373"/>
                      </a:lnTo>
                      <a:lnTo>
                        <a:pt x="206" y="403"/>
                      </a:lnTo>
                      <a:lnTo>
                        <a:pt x="219" y="403"/>
                      </a:lnTo>
                      <a:lnTo>
                        <a:pt x="258" y="401"/>
                      </a:lnTo>
                      <a:lnTo>
                        <a:pt x="279" y="384"/>
                      </a:lnTo>
                      <a:lnTo>
                        <a:pt x="310" y="408"/>
                      </a:lnTo>
                      <a:lnTo>
                        <a:pt x="323" y="386"/>
                      </a:lnTo>
                      <a:lnTo>
                        <a:pt x="325" y="376"/>
                      </a:lnTo>
                      <a:lnTo>
                        <a:pt x="350" y="360"/>
                      </a:lnTo>
                      <a:lnTo>
                        <a:pt x="359" y="327"/>
                      </a:lnTo>
                      <a:lnTo>
                        <a:pt x="382" y="322"/>
                      </a:lnTo>
                      <a:lnTo>
                        <a:pt x="454" y="208"/>
                      </a:lnTo>
                      <a:lnTo>
                        <a:pt x="440" y="190"/>
                      </a:lnTo>
                      <a:lnTo>
                        <a:pt x="454" y="178"/>
                      </a:lnTo>
                      <a:lnTo>
                        <a:pt x="470" y="183"/>
                      </a:lnTo>
                      <a:lnTo>
                        <a:pt x="491" y="172"/>
                      </a:lnTo>
                      <a:lnTo>
                        <a:pt x="503" y="144"/>
                      </a:lnTo>
                      <a:lnTo>
                        <a:pt x="560" y="94"/>
                      </a:lnTo>
                      <a:lnTo>
                        <a:pt x="604" y="78"/>
                      </a:lnTo>
                      <a:lnTo>
                        <a:pt x="628" y="59"/>
                      </a:lnTo>
                      <a:lnTo>
                        <a:pt x="621" y="18"/>
                      </a:lnTo>
                      <a:lnTo>
                        <a:pt x="592" y="15"/>
                      </a:lnTo>
                      <a:lnTo>
                        <a:pt x="522" y="22"/>
                      </a:lnTo>
                      <a:lnTo>
                        <a:pt x="476" y="0"/>
                      </a:lnTo>
                      <a:lnTo>
                        <a:pt x="449" y="4"/>
                      </a:lnTo>
                      <a:lnTo>
                        <a:pt x="378" y="94"/>
                      </a:lnTo>
                      <a:lnTo>
                        <a:pt x="359" y="104"/>
                      </a:lnTo>
                      <a:lnTo>
                        <a:pt x="312" y="86"/>
                      </a:lnTo>
                      <a:lnTo>
                        <a:pt x="310" y="63"/>
                      </a:lnTo>
                      <a:lnTo>
                        <a:pt x="300" y="25"/>
                      </a:lnTo>
                      <a:lnTo>
                        <a:pt x="274" y="9"/>
                      </a:lnTo>
                      <a:lnTo>
                        <a:pt x="235" y="20"/>
                      </a:lnTo>
                      <a:lnTo>
                        <a:pt x="209" y="2"/>
                      </a:lnTo>
                      <a:lnTo>
                        <a:pt x="171" y="49"/>
                      </a:lnTo>
                      <a:lnTo>
                        <a:pt x="131" y="59"/>
                      </a:lnTo>
                      <a:lnTo>
                        <a:pt x="75" y="107"/>
                      </a:lnTo>
                      <a:lnTo>
                        <a:pt x="16" y="216"/>
                      </a:lnTo>
                      <a:lnTo>
                        <a:pt x="32" y="244"/>
                      </a:lnTo>
                      <a:lnTo>
                        <a:pt x="28" y="256"/>
                      </a:lnTo>
                      <a:lnTo>
                        <a:pt x="28" y="269"/>
                      </a:lnTo>
                      <a:lnTo>
                        <a:pt x="36" y="280"/>
                      </a:lnTo>
                      <a:lnTo>
                        <a:pt x="55" y="269"/>
                      </a:lnTo>
                      <a:lnTo>
                        <a:pt x="88" y="261"/>
                      </a:lnTo>
                      <a:lnTo>
                        <a:pt x="0" y="355"/>
                      </a:lnTo>
                      <a:lnTo>
                        <a:pt x="0" y="380"/>
                      </a:lnTo>
                      <a:lnTo>
                        <a:pt x="18" y="384"/>
                      </a:lnTo>
                      <a:lnTo>
                        <a:pt x="59" y="417"/>
                      </a:lnTo>
                      <a:lnTo>
                        <a:pt x="121" y="408"/>
                      </a:lnTo>
                      <a:lnTo>
                        <a:pt x="139" y="40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38"/>
                <p:cNvSpPr>
                  <a:spLocks noChangeAspect="1"/>
                </p:cNvSpPr>
                <p:nvPr/>
              </p:nvSpPr>
              <p:spPr bwMode="auto">
                <a:xfrm>
                  <a:off x="4077685" y="4422874"/>
                  <a:ext cx="544513" cy="488950"/>
                </a:xfrm>
                <a:custGeom>
                  <a:avLst/>
                  <a:gdLst>
                    <a:gd name="T0" fmla="*/ 87 w 353"/>
                    <a:gd name="T1" fmla="*/ 307 h 330"/>
                    <a:gd name="T2" fmla="*/ 117 w 353"/>
                    <a:gd name="T3" fmla="*/ 285 h 330"/>
                    <a:gd name="T4" fmla="*/ 156 w 353"/>
                    <a:gd name="T5" fmla="*/ 253 h 330"/>
                    <a:gd name="T6" fmla="*/ 215 w 353"/>
                    <a:gd name="T7" fmla="*/ 261 h 330"/>
                    <a:gd name="T8" fmla="*/ 219 w 353"/>
                    <a:gd name="T9" fmla="*/ 285 h 330"/>
                    <a:gd name="T10" fmla="*/ 296 w 353"/>
                    <a:gd name="T11" fmla="*/ 316 h 330"/>
                    <a:gd name="T12" fmla="*/ 255 w 353"/>
                    <a:gd name="T13" fmla="*/ 208 h 330"/>
                    <a:gd name="T14" fmla="*/ 236 w 353"/>
                    <a:gd name="T15" fmla="*/ 169 h 330"/>
                    <a:gd name="T16" fmla="*/ 239 w 353"/>
                    <a:gd name="T17" fmla="*/ 136 h 330"/>
                    <a:gd name="T18" fmla="*/ 294 w 353"/>
                    <a:gd name="T19" fmla="*/ 129 h 330"/>
                    <a:gd name="T20" fmla="*/ 336 w 353"/>
                    <a:gd name="T21" fmla="*/ 102 h 330"/>
                    <a:gd name="T22" fmla="*/ 353 w 353"/>
                    <a:gd name="T23" fmla="*/ 91 h 330"/>
                    <a:gd name="T24" fmla="*/ 344 w 353"/>
                    <a:gd name="T25" fmla="*/ 52 h 330"/>
                    <a:gd name="T26" fmla="*/ 302 w 353"/>
                    <a:gd name="T27" fmla="*/ 24 h 330"/>
                    <a:gd name="T28" fmla="*/ 260 w 353"/>
                    <a:gd name="T29" fmla="*/ 15 h 330"/>
                    <a:gd name="T30" fmla="*/ 215 w 353"/>
                    <a:gd name="T31" fmla="*/ 0 h 330"/>
                    <a:gd name="T32" fmla="*/ 221 w 353"/>
                    <a:gd name="T33" fmla="*/ 31 h 330"/>
                    <a:gd name="T34" fmla="*/ 222 w 353"/>
                    <a:gd name="T35" fmla="*/ 48 h 330"/>
                    <a:gd name="T36" fmla="*/ 204 w 353"/>
                    <a:gd name="T37" fmla="*/ 66 h 330"/>
                    <a:gd name="T38" fmla="*/ 195 w 353"/>
                    <a:gd name="T39" fmla="*/ 94 h 330"/>
                    <a:gd name="T40" fmla="*/ 183 w 353"/>
                    <a:gd name="T41" fmla="*/ 115 h 330"/>
                    <a:gd name="T42" fmla="*/ 153 w 353"/>
                    <a:gd name="T43" fmla="*/ 117 h 330"/>
                    <a:gd name="T44" fmla="*/ 150 w 353"/>
                    <a:gd name="T45" fmla="*/ 138 h 330"/>
                    <a:gd name="T46" fmla="*/ 132 w 353"/>
                    <a:gd name="T47" fmla="*/ 172 h 330"/>
                    <a:gd name="T48" fmla="*/ 107 w 353"/>
                    <a:gd name="T49" fmla="*/ 178 h 330"/>
                    <a:gd name="T50" fmla="*/ 101 w 353"/>
                    <a:gd name="T51" fmla="*/ 153 h 330"/>
                    <a:gd name="T52" fmla="*/ 69 w 353"/>
                    <a:gd name="T53" fmla="*/ 168 h 330"/>
                    <a:gd name="T54" fmla="*/ 44 w 353"/>
                    <a:gd name="T55" fmla="*/ 147 h 330"/>
                    <a:gd name="T56" fmla="*/ 26 w 353"/>
                    <a:gd name="T57" fmla="*/ 163 h 330"/>
                    <a:gd name="T58" fmla="*/ 24 w 353"/>
                    <a:gd name="T59" fmla="*/ 193 h 330"/>
                    <a:gd name="T60" fmla="*/ 6 w 353"/>
                    <a:gd name="T61" fmla="*/ 208 h 330"/>
                    <a:gd name="T62" fmla="*/ 11 w 353"/>
                    <a:gd name="T63" fmla="*/ 229 h 330"/>
                    <a:gd name="T64" fmla="*/ 30 w 353"/>
                    <a:gd name="T65" fmla="*/ 243 h 330"/>
                    <a:gd name="T66" fmla="*/ 39 w 353"/>
                    <a:gd name="T67" fmla="*/ 268 h 330"/>
                    <a:gd name="T68" fmla="*/ 63 w 353"/>
                    <a:gd name="T69" fmla="*/ 273 h 330"/>
                    <a:gd name="T70" fmla="*/ 77 w 353"/>
                    <a:gd name="T71" fmla="*/ 298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53" h="330">
                      <a:moveTo>
                        <a:pt x="72" y="310"/>
                      </a:moveTo>
                      <a:lnTo>
                        <a:pt x="87" y="307"/>
                      </a:lnTo>
                      <a:lnTo>
                        <a:pt x="95" y="318"/>
                      </a:lnTo>
                      <a:lnTo>
                        <a:pt x="117" y="285"/>
                      </a:lnTo>
                      <a:lnTo>
                        <a:pt x="144" y="286"/>
                      </a:lnTo>
                      <a:lnTo>
                        <a:pt x="156" y="253"/>
                      </a:lnTo>
                      <a:lnTo>
                        <a:pt x="182" y="267"/>
                      </a:lnTo>
                      <a:lnTo>
                        <a:pt x="215" y="261"/>
                      </a:lnTo>
                      <a:lnTo>
                        <a:pt x="221" y="274"/>
                      </a:lnTo>
                      <a:lnTo>
                        <a:pt x="219" y="285"/>
                      </a:lnTo>
                      <a:lnTo>
                        <a:pt x="269" y="330"/>
                      </a:lnTo>
                      <a:lnTo>
                        <a:pt x="296" y="316"/>
                      </a:lnTo>
                      <a:lnTo>
                        <a:pt x="293" y="256"/>
                      </a:lnTo>
                      <a:lnTo>
                        <a:pt x="255" y="208"/>
                      </a:lnTo>
                      <a:lnTo>
                        <a:pt x="233" y="198"/>
                      </a:lnTo>
                      <a:lnTo>
                        <a:pt x="236" y="169"/>
                      </a:lnTo>
                      <a:lnTo>
                        <a:pt x="221" y="150"/>
                      </a:lnTo>
                      <a:lnTo>
                        <a:pt x="239" y="136"/>
                      </a:lnTo>
                      <a:lnTo>
                        <a:pt x="272" y="133"/>
                      </a:lnTo>
                      <a:lnTo>
                        <a:pt x="294" y="129"/>
                      </a:lnTo>
                      <a:lnTo>
                        <a:pt x="320" y="109"/>
                      </a:lnTo>
                      <a:lnTo>
                        <a:pt x="336" y="102"/>
                      </a:lnTo>
                      <a:lnTo>
                        <a:pt x="345" y="109"/>
                      </a:lnTo>
                      <a:lnTo>
                        <a:pt x="353" y="91"/>
                      </a:lnTo>
                      <a:lnTo>
                        <a:pt x="344" y="63"/>
                      </a:lnTo>
                      <a:lnTo>
                        <a:pt x="344" y="52"/>
                      </a:lnTo>
                      <a:lnTo>
                        <a:pt x="321" y="27"/>
                      </a:lnTo>
                      <a:lnTo>
                        <a:pt x="302" y="24"/>
                      </a:lnTo>
                      <a:lnTo>
                        <a:pt x="275" y="30"/>
                      </a:lnTo>
                      <a:lnTo>
                        <a:pt x="260" y="15"/>
                      </a:lnTo>
                      <a:lnTo>
                        <a:pt x="231" y="3"/>
                      </a:lnTo>
                      <a:lnTo>
                        <a:pt x="215" y="0"/>
                      </a:lnTo>
                      <a:lnTo>
                        <a:pt x="215" y="10"/>
                      </a:lnTo>
                      <a:lnTo>
                        <a:pt x="221" y="31"/>
                      </a:lnTo>
                      <a:lnTo>
                        <a:pt x="231" y="33"/>
                      </a:lnTo>
                      <a:lnTo>
                        <a:pt x="222" y="48"/>
                      </a:lnTo>
                      <a:lnTo>
                        <a:pt x="206" y="54"/>
                      </a:lnTo>
                      <a:lnTo>
                        <a:pt x="204" y="66"/>
                      </a:lnTo>
                      <a:lnTo>
                        <a:pt x="195" y="82"/>
                      </a:lnTo>
                      <a:lnTo>
                        <a:pt x="195" y="94"/>
                      </a:lnTo>
                      <a:lnTo>
                        <a:pt x="191" y="106"/>
                      </a:lnTo>
                      <a:lnTo>
                        <a:pt x="183" y="115"/>
                      </a:lnTo>
                      <a:lnTo>
                        <a:pt x="173" y="106"/>
                      </a:lnTo>
                      <a:lnTo>
                        <a:pt x="153" y="117"/>
                      </a:lnTo>
                      <a:lnTo>
                        <a:pt x="156" y="129"/>
                      </a:lnTo>
                      <a:lnTo>
                        <a:pt x="150" y="138"/>
                      </a:lnTo>
                      <a:lnTo>
                        <a:pt x="140" y="165"/>
                      </a:lnTo>
                      <a:lnTo>
                        <a:pt x="132" y="172"/>
                      </a:lnTo>
                      <a:lnTo>
                        <a:pt x="120" y="174"/>
                      </a:lnTo>
                      <a:lnTo>
                        <a:pt x="107" y="178"/>
                      </a:lnTo>
                      <a:lnTo>
                        <a:pt x="107" y="162"/>
                      </a:lnTo>
                      <a:lnTo>
                        <a:pt x="101" y="153"/>
                      </a:lnTo>
                      <a:lnTo>
                        <a:pt x="80" y="154"/>
                      </a:lnTo>
                      <a:lnTo>
                        <a:pt x="69" y="168"/>
                      </a:lnTo>
                      <a:lnTo>
                        <a:pt x="63" y="159"/>
                      </a:lnTo>
                      <a:lnTo>
                        <a:pt x="44" y="147"/>
                      </a:lnTo>
                      <a:lnTo>
                        <a:pt x="30" y="153"/>
                      </a:lnTo>
                      <a:lnTo>
                        <a:pt x="26" y="163"/>
                      </a:lnTo>
                      <a:lnTo>
                        <a:pt x="30" y="183"/>
                      </a:lnTo>
                      <a:lnTo>
                        <a:pt x="24" y="193"/>
                      </a:lnTo>
                      <a:lnTo>
                        <a:pt x="17" y="204"/>
                      </a:lnTo>
                      <a:lnTo>
                        <a:pt x="6" y="208"/>
                      </a:lnTo>
                      <a:lnTo>
                        <a:pt x="0" y="222"/>
                      </a:lnTo>
                      <a:lnTo>
                        <a:pt x="11" y="229"/>
                      </a:lnTo>
                      <a:lnTo>
                        <a:pt x="17" y="243"/>
                      </a:lnTo>
                      <a:lnTo>
                        <a:pt x="30" y="243"/>
                      </a:lnTo>
                      <a:lnTo>
                        <a:pt x="29" y="253"/>
                      </a:lnTo>
                      <a:lnTo>
                        <a:pt x="39" y="268"/>
                      </a:lnTo>
                      <a:lnTo>
                        <a:pt x="53" y="268"/>
                      </a:lnTo>
                      <a:lnTo>
                        <a:pt x="63" y="273"/>
                      </a:lnTo>
                      <a:lnTo>
                        <a:pt x="72" y="288"/>
                      </a:lnTo>
                      <a:lnTo>
                        <a:pt x="77" y="298"/>
                      </a:lnTo>
                      <a:lnTo>
                        <a:pt x="72" y="310"/>
                      </a:lnTo>
                      <a:close/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aphicFrame>
            <p:nvGraphicFramePr>
              <p:cNvPr id="5" name="图表 4"/>
              <p:cNvGraphicFramePr/>
              <p:nvPr>
                <p:extLst>
                  <p:ext uri="{D42A27DB-BD31-4B8C-83A1-F6EECF244321}">
                    <p14:modId xmlns="" xmlns:p14="http://schemas.microsoft.com/office/powerpoint/2010/main" val="3143533600"/>
                  </p:ext>
                </p:extLst>
              </p:nvPr>
            </p:nvGraphicFramePr>
            <p:xfrm>
              <a:off x="9340" y="2003"/>
              <a:ext cx="8234" cy="6594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</p:grpSp>
      </p:grpSp>
      <p:grpSp>
        <p:nvGrpSpPr>
          <p:cNvPr id="216" name="组合 215"/>
          <p:cNvGrpSpPr/>
          <p:nvPr/>
        </p:nvGrpSpPr>
        <p:grpSpPr>
          <a:xfrm>
            <a:off x="624840" y="1849120"/>
            <a:ext cx="5386070" cy="640080"/>
            <a:chOff x="984" y="2597"/>
            <a:chExt cx="8482" cy="1008"/>
          </a:xfrm>
        </p:grpSpPr>
        <p:sp>
          <p:nvSpPr>
            <p:cNvPr id="183" name="speed"/>
            <p:cNvSpPr txBox="1">
              <a:spLocks noChangeArrowheads="1"/>
            </p:cNvSpPr>
            <p:nvPr/>
          </p:nvSpPr>
          <p:spPr bwMode="auto">
            <a:xfrm>
              <a:off x="1914" y="2597"/>
              <a:ext cx="7552" cy="1008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l" eaLnBrk="1" latinLnBrk="1" hangingPunct="1">
                <a:lnSpc>
                  <a:spcPct val="150000"/>
                </a:lnSpc>
                <a:defRPr/>
              </a:pPr>
              <a:r>
                <a:rPr lang="zh-CN" altLang="en-US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传化物流公路港的场地及资源作价</a:t>
              </a:r>
              <a:endParaRPr lang="en-US" altLang="ko-KR" sz="1600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 algn="l" eaLnBrk="1" latinLnBrk="1" hangingPunct="1">
                <a:lnSpc>
                  <a:spcPct val="150000"/>
                </a:lnSpc>
                <a:defRPr/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传化物流公路港提供撬装场地及客户</a:t>
              </a:r>
              <a:r>
                <a: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(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货车</a:t>
              </a:r>
              <a:r>
                <a: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)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资源，作价</a:t>
              </a:r>
              <a:r>
                <a: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20</a:t>
              </a:r>
              <a:r>
                <a: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%</a:t>
              </a:r>
              <a:endParaRPr lang="en-US" altLang="ko-KR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210" name="组合 209"/>
            <p:cNvGrpSpPr/>
            <p:nvPr/>
          </p:nvGrpSpPr>
          <p:grpSpPr>
            <a:xfrm>
              <a:off x="984" y="2783"/>
              <a:ext cx="713" cy="636"/>
              <a:chOff x="879" y="2783"/>
              <a:chExt cx="713" cy="636"/>
            </a:xfrm>
          </p:grpSpPr>
          <p:sp>
            <p:nvSpPr>
              <p:cNvPr id="195" name="椭圆 194"/>
              <p:cNvSpPr/>
              <p:nvPr/>
            </p:nvSpPr>
            <p:spPr>
              <a:xfrm>
                <a:off x="905" y="2783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879" y="2855"/>
                <a:ext cx="713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</p:grpSp>
      </p:grpSp>
      <p:grpSp>
        <p:nvGrpSpPr>
          <p:cNvPr id="215" name="组合 214"/>
          <p:cNvGrpSpPr/>
          <p:nvPr/>
        </p:nvGrpSpPr>
        <p:grpSpPr>
          <a:xfrm>
            <a:off x="641350" y="2715895"/>
            <a:ext cx="5370830" cy="640080"/>
            <a:chOff x="1010" y="3879"/>
            <a:chExt cx="8458" cy="1008"/>
          </a:xfrm>
        </p:grpSpPr>
        <p:sp>
          <p:nvSpPr>
            <p:cNvPr id="186" name="文本框 185"/>
            <p:cNvSpPr txBox="1"/>
            <p:nvPr/>
          </p:nvSpPr>
          <p:spPr>
            <a:xfrm>
              <a:off x="1916" y="3879"/>
              <a:ext cx="7552" cy="100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 eaLnBrk="0" latinLnBrk="0" hangingPunct="0">
                <a:lnSpc>
                  <a:spcPct val="150000"/>
                </a:lnSpc>
              </a:pP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西航石化资质及成品油供应商渠道</a:t>
              </a:r>
              <a:endParaRPr kumimoji="1" lang="en-US" altLang="ko-KR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algn="l" eaLnBrk="0" latinLnBrk="0" hangingPunct="0">
                <a:lnSpc>
                  <a:spcPct val="150000"/>
                </a:lnSpc>
              </a:pP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西航石化拥有成品油经营资质以及稳定成型的供应商渠道，作价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5%</a:t>
              </a:r>
              <a:endPara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  <p:grpSp>
          <p:nvGrpSpPr>
            <p:cNvPr id="209" name="组合 208"/>
            <p:cNvGrpSpPr/>
            <p:nvPr/>
          </p:nvGrpSpPr>
          <p:grpSpPr>
            <a:xfrm>
              <a:off x="1010" y="4065"/>
              <a:ext cx="651" cy="636"/>
              <a:chOff x="905" y="4065"/>
              <a:chExt cx="651" cy="636"/>
            </a:xfrm>
          </p:grpSpPr>
          <p:sp>
            <p:nvSpPr>
              <p:cNvPr id="196" name="椭圆 195"/>
              <p:cNvSpPr/>
              <p:nvPr/>
            </p:nvSpPr>
            <p:spPr>
              <a:xfrm>
                <a:off x="905" y="4065"/>
                <a:ext cx="651" cy="636"/>
              </a:xfrm>
              <a:prstGeom prst="ellipse">
                <a:avLst/>
              </a:prstGeom>
              <a:solidFill>
                <a:srgbClr val="EA801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929" y="4128"/>
                <a:ext cx="626" cy="3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  <a:endParaRPr lang="en-US" altLang="zh-CN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214" name="组合 213"/>
          <p:cNvGrpSpPr/>
          <p:nvPr/>
        </p:nvGrpSpPr>
        <p:grpSpPr>
          <a:xfrm>
            <a:off x="631190" y="3582670"/>
            <a:ext cx="5719276" cy="923290"/>
            <a:chOff x="1010" y="5606"/>
            <a:chExt cx="8458" cy="1454"/>
          </a:xfrm>
        </p:grpSpPr>
        <p:sp>
          <p:nvSpPr>
            <p:cNvPr id="187" name="文本框 186"/>
            <p:cNvSpPr txBox="1"/>
            <p:nvPr/>
          </p:nvSpPr>
          <p:spPr>
            <a:xfrm>
              <a:off x="1916" y="5606"/>
              <a:ext cx="7552" cy="145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剩余部分出资</a:t>
              </a:r>
              <a:endParaRPr kumimoji="1" lang="en-US" altLang="ko-KR" sz="1600" b="1" dirty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西航建议：剩余部分西航出资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60%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，传化出资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40%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；例如一个加油站投资预算为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120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万，西航出资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72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万，占比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50%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；传化出资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48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万，占比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50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%</a:t>
              </a:r>
              <a:endPara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  <p:grpSp>
          <p:nvGrpSpPr>
            <p:cNvPr id="208" name="组合 207"/>
            <p:cNvGrpSpPr/>
            <p:nvPr/>
          </p:nvGrpSpPr>
          <p:grpSpPr>
            <a:xfrm>
              <a:off x="1010" y="5792"/>
              <a:ext cx="723" cy="636"/>
              <a:chOff x="905" y="5792"/>
              <a:chExt cx="723" cy="636"/>
            </a:xfrm>
          </p:grpSpPr>
          <p:sp>
            <p:nvSpPr>
              <p:cNvPr id="197" name="椭圆 196"/>
              <p:cNvSpPr/>
              <p:nvPr/>
            </p:nvSpPr>
            <p:spPr>
              <a:xfrm>
                <a:off x="905" y="5792"/>
                <a:ext cx="651" cy="636"/>
              </a:xfrm>
              <a:prstGeom prst="ellipse">
                <a:avLst/>
              </a:prstGeom>
              <a:solidFill>
                <a:srgbClr val="4154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909" y="5868"/>
                <a:ext cx="719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</p:grpSp>
      <p:grpSp>
        <p:nvGrpSpPr>
          <p:cNvPr id="213" name="组合 212"/>
          <p:cNvGrpSpPr/>
          <p:nvPr/>
        </p:nvGrpSpPr>
        <p:grpSpPr>
          <a:xfrm>
            <a:off x="627380" y="4659065"/>
            <a:ext cx="5384800" cy="640080"/>
            <a:chOff x="988" y="7502"/>
            <a:chExt cx="8480" cy="1008"/>
          </a:xfrm>
        </p:grpSpPr>
        <p:sp>
          <p:nvSpPr>
            <p:cNvPr id="188" name="文本框 187"/>
            <p:cNvSpPr txBox="1"/>
            <p:nvPr/>
          </p:nvSpPr>
          <p:spPr>
            <a:xfrm>
              <a:off x="1916" y="7502"/>
              <a:ext cx="7552" cy="100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 eaLnBrk="1" latinLnBrk="0" hangingPunct="1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控股情况</a:t>
              </a:r>
              <a:endParaRPr kumimoji="1" lang="en-US" altLang="ko-KR" sz="1600" b="1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marL="0" indent="0" eaLnBrk="1" latinLnBrk="0" hangingPunct="1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该加油站由西航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石化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负责经营</a:t>
              </a:r>
              <a:endPara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  <p:grpSp>
          <p:nvGrpSpPr>
            <p:cNvPr id="205" name="组合 204"/>
            <p:cNvGrpSpPr/>
            <p:nvPr/>
          </p:nvGrpSpPr>
          <p:grpSpPr>
            <a:xfrm>
              <a:off x="988" y="7600"/>
              <a:ext cx="730" cy="636"/>
              <a:chOff x="883" y="7600"/>
              <a:chExt cx="730" cy="636"/>
            </a:xfrm>
          </p:grpSpPr>
          <p:sp>
            <p:nvSpPr>
              <p:cNvPr id="198" name="椭圆 197"/>
              <p:cNvSpPr/>
              <p:nvPr/>
            </p:nvSpPr>
            <p:spPr>
              <a:xfrm>
                <a:off x="883" y="7600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901" y="7682"/>
                <a:ext cx="712" cy="3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</p:grpSp>
      </p:grpSp>
      <p:sp>
        <p:nvSpPr>
          <p:cNvPr id="6" name=" 6"/>
          <p:cNvSpPr/>
          <p:nvPr/>
        </p:nvSpPr>
        <p:spPr>
          <a:xfrm>
            <a:off x="6671362" y="3197454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 6"/>
          <p:cNvSpPr/>
          <p:nvPr/>
        </p:nvSpPr>
        <p:spPr>
          <a:xfrm rot="10800000">
            <a:off x="10334119" y="3084195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57552" y="2994943"/>
            <a:ext cx="1169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charset="-122"/>
                <a:ea typeface="微软雅黑" panose="020B0503020204020204" charset="-122"/>
              </a:rPr>
              <a:t>剩余比例</a:t>
            </a:r>
            <a:r>
              <a:rPr lang="en-US" altLang="zh-CN" sz="1200" b="1" dirty="0" smtClean="0">
                <a:latin typeface="微软雅黑" panose="020B0503020204020204" charset="-122"/>
                <a:ea typeface="微软雅黑" panose="020B0503020204020204" charset="-122"/>
              </a:rPr>
              <a:t>75%</a:t>
            </a:r>
            <a:endParaRPr lang="zh-CN" altLang="en-US" sz="1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364834" y="2820871"/>
            <a:ext cx="1202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charset="-122"/>
                <a:ea typeface="微软雅黑" panose="020B0503020204020204" charset="-122"/>
              </a:rPr>
              <a:t>西航出资</a:t>
            </a:r>
            <a:r>
              <a:rPr lang="en-US" altLang="zh-CN" sz="1200" b="1" dirty="0" smtClean="0">
                <a:latin typeface="微软雅黑" panose="020B0503020204020204" charset="-122"/>
                <a:ea typeface="微软雅黑" panose="020B0503020204020204" charset="-122"/>
              </a:rPr>
              <a:t>60%</a:t>
            </a:r>
            <a:endParaRPr lang="zh-CN" altLang="en-US" sz="1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5" name=" 6"/>
          <p:cNvSpPr/>
          <p:nvPr/>
        </p:nvSpPr>
        <p:spPr>
          <a:xfrm>
            <a:off x="6658119" y="4619981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6" name=" 6"/>
          <p:cNvSpPr/>
          <p:nvPr/>
        </p:nvSpPr>
        <p:spPr>
          <a:xfrm>
            <a:off x="6658680" y="4261570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6658117" y="4403666"/>
            <a:ext cx="1169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charset="-122"/>
                <a:ea typeface="微软雅黑" panose="020B0503020204020204" charset="-122"/>
              </a:rPr>
              <a:t>场地</a:t>
            </a:r>
            <a:r>
              <a:rPr lang="zh-CN" altLang="en-US" sz="1200" b="1" dirty="0" smtClean="0">
                <a:latin typeface="微软雅黑" panose="020B0503020204020204" charset="-122"/>
                <a:ea typeface="微软雅黑" panose="020B0503020204020204" charset="-122"/>
              </a:rPr>
              <a:t>资源</a:t>
            </a:r>
            <a:r>
              <a:rPr lang="en-US" altLang="zh-CN" sz="1200" b="1" dirty="0" smtClean="0">
                <a:latin typeface="微软雅黑" panose="020B0503020204020204" charset="-122"/>
                <a:ea typeface="微软雅黑" panose="020B0503020204020204" charset="-122"/>
              </a:rPr>
              <a:t>20%</a:t>
            </a:r>
            <a:endParaRPr lang="zh-CN" altLang="en-US" sz="1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6658680" y="4045253"/>
            <a:ext cx="11691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charset="-122"/>
                <a:ea typeface="微软雅黑" panose="020B0503020204020204" charset="-122"/>
              </a:rPr>
              <a:t>西航资质</a:t>
            </a:r>
            <a:r>
              <a:rPr lang="en-US" altLang="zh-CN" sz="1200" b="1" dirty="0" smtClean="0">
                <a:latin typeface="微软雅黑" panose="020B0503020204020204" charset="-122"/>
                <a:ea typeface="微软雅黑" panose="020B0503020204020204" charset="-122"/>
              </a:rPr>
              <a:t>5%</a:t>
            </a:r>
            <a:endParaRPr lang="zh-CN" altLang="en-US" sz="1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9" name=" 6"/>
          <p:cNvSpPr/>
          <p:nvPr/>
        </p:nvSpPr>
        <p:spPr>
          <a:xfrm rot="10800000">
            <a:off x="10367698" y="3698959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10373246" y="3410468"/>
            <a:ext cx="12025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charset="-122"/>
                <a:ea typeface="微软雅黑" panose="020B0503020204020204" charset="-122"/>
              </a:rPr>
              <a:t>传化出资</a:t>
            </a:r>
            <a:r>
              <a:rPr lang="en-US" altLang="zh-CN" sz="1200" b="1" dirty="0" smtClean="0">
                <a:latin typeface="微软雅黑" panose="020B0503020204020204" charset="-122"/>
                <a:ea typeface="微软雅黑" panose="020B0503020204020204" charset="-122"/>
              </a:rPr>
              <a:t>40%</a:t>
            </a:r>
            <a:endParaRPr lang="zh-CN" altLang="en-US" sz="1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6070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/>
          <p:cNvSpPr txBox="1">
            <a:spLocks noChangeArrowheads="1"/>
          </p:cNvSpPr>
          <p:nvPr/>
        </p:nvSpPr>
        <p:spPr bwMode="auto">
          <a:xfrm>
            <a:off x="6545263" y="976313"/>
            <a:ext cx="4540250" cy="6013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400" b="1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rPr>
              <a:t>目录</a:t>
            </a: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554788" y="2555240"/>
            <a:ext cx="4387215" cy="52540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>
            <a:defPPr>
              <a:defRPr lang="ko-KR"/>
            </a:defPPr>
            <a:lvl1pPr latinLnBrk="1">
              <a:lnSpc>
                <a:spcPct val="120000"/>
              </a:lnSpc>
              <a:defRPr kumimoji="1" sz="2400" ker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01. 西航石化简介</a:t>
            </a:r>
            <a:endParaRPr lang="zh-CN" altLang="en-US" dirty="0">
              <a:sym typeface="+mn-ea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6554787" y="3245769"/>
            <a:ext cx="5261065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>
            <a:defPPr>
              <a:defRPr lang="ko-KR"/>
            </a:defPPr>
            <a:lvl1pPr>
              <a:defRPr kumimoji="1" sz="2400" ker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02. </a:t>
            </a:r>
            <a:r>
              <a:rPr lang="zh-CN" altLang="en-US" dirty="0" smtClean="0">
                <a:solidFill>
                  <a:schemeClr val="bg1"/>
                </a:solidFill>
              </a:rPr>
              <a:t>撬</a:t>
            </a:r>
            <a:r>
              <a:rPr lang="zh-CN" altLang="en-US" dirty="0" smtClean="0">
                <a:solidFill>
                  <a:schemeClr val="bg1"/>
                </a:solidFill>
              </a:rPr>
              <a:t>装加油站建设及运营成本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527499" y="3756824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latinLnBrk="1">
              <a:lnSpc>
                <a:spcPct val="120000"/>
              </a:lnSpc>
              <a:defRPr/>
            </a:pPr>
            <a:r>
              <a:rPr kumimoji="1" lang="zh-CN" altLang="en-US" sz="2400" kern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. 合作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方案</a:t>
            </a:r>
            <a:endParaRPr kumimoji="1" lang="zh-CN" altLang="en-US" sz="2400" kern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6550251" y="4354323"/>
            <a:ext cx="5260340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r>
              <a:rPr kumimoji="1" lang="zh-CN" altLang="en-US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</a:t>
            </a:r>
            <a:r>
              <a:rPr kumimoji="1" lang="en-US" altLang="zh-CN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kumimoji="1" lang="zh-CN" altLang="en-US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. 收益共</a:t>
            </a:r>
            <a:r>
              <a:rPr kumimoji="1" lang="zh-CN" altLang="en-US" sz="2400" kern="0" dirty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享方案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6572250" y="1771650"/>
            <a:ext cx="4370705" cy="97155"/>
            <a:chOff x="10350" y="2715"/>
            <a:chExt cx="6883" cy="663"/>
          </a:xfrm>
        </p:grpSpPr>
        <p:sp>
          <p:nvSpPr>
            <p:cNvPr id="14" name="Rectangle 11"/>
            <p:cNvSpPr/>
            <p:nvPr/>
          </p:nvSpPr>
          <p:spPr>
            <a:xfrm>
              <a:off x="10350" y="2715"/>
              <a:ext cx="6883" cy="663"/>
            </a:xfrm>
            <a:prstGeom prst="rect">
              <a:avLst/>
            </a:prstGeom>
            <a:solidFill>
              <a:srgbClr val="FF8A00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1200"/>
            </a:p>
          </p:txBody>
        </p:sp>
        <p:sp>
          <p:nvSpPr>
            <p:cNvPr id="15" name="Rectangle 3"/>
            <p:cNvSpPr txBox="1">
              <a:spLocks noChangeArrowheads="1"/>
            </p:cNvSpPr>
            <p:nvPr/>
          </p:nvSpPr>
          <p:spPr bwMode="auto">
            <a:xfrm>
              <a:off x="10513" y="2810"/>
              <a:ext cx="6644" cy="24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</a:bodyPr>
            <a:lstStyle/>
            <a:p>
              <a:endParaRPr lang="zh-CN" altLang="en-US" sz="1000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398587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801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1041</Words>
  <Application>Microsoft Macintosh PowerPoint</Application>
  <PresentationFormat>自定义</PresentationFormat>
  <Paragraphs>112</Paragraphs>
  <Slides>12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Bobbie</dc:creator>
  <cp:lastModifiedBy>ll</cp:lastModifiedBy>
  <cp:revision>571</cp:revision>
  <dcterms:created xsi:type="dcterms:W3CDTF">2015-12-02T02:04:00Z</dcterms:created>
  <dcterms:modified xsi:type="dcterms:W3CDTF">2017-08-08T00:06:35Z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